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57" r:id="rId6"/>
    <p:sldId id="266" r:id="rId7"/>
    <p:sldId id="259" r:id="rId8"/>
    <p:sldId id="260" r:id="rId9"/>
    <p:sldId id="261" r:id="rId10"/>
    <p:sldId id="262" r:id="rId11"/>
    <p:sldId id="270" r:id="rId12"/>
    <p:sldId id="258" r:id="rId13"/>
    <p:sldId id="267" r:id="rId14"/>
    <p:sldId id="268" r:id="rId15"/>
    <p:sldId id="269" r:id="rId1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B8A1"/>
    <a:srgbClr val="CAAB7F"/>
    <a:srgbClr val="50B6BA"/>
    <a:srgbClr val="ECF1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TVAN VAN DEURSEN VARGA" userId="f2df7e53-b1fc-4b0c-b0b4-3adc300e1b16" providerId="ADAL" clId="{F6808D03-D76D-4A3D-A3A5-94622359F141}"/>
    <pc:docChg chg="custSel modSld">
      <pc:chgData name="ISTVAN VAN DEURSEN VARGA" userId="f2df7e53-b1fc-4b0c-b0b4-3adc300e1b16" providerId="ADAL" clId="{F6808D03-D76D-4A3D-A3A5-94622359F141}" dt="2024-11-08T13:50:02.561" v="458" actId="20577"/>
      <pc:docMkLst>
        <pc:docMk/>
      </pc:docMkLst>
      <pc:sldChg chg="modSp">
        <pc:chgData name="ISTVAN VAN DEURSEN VARGA" userId="f2df7e53-b1fc-4b0c-b0b4-3adc300e1b16" providerId="ADAL" clId="{F6808D03-D76D-4A3D-A3A5-94622359F141}" dt="2024-11-08T13:34:04.455" v="168" actId="113"/>
        <pc:sldMkLst>
          <pc:docMk/>
          <pc:sldMk cId="796301092" sldId="256"/>
        </pc:sldMkLst>
        <pc:spChg chg="mod">
          <ac:chgData name="ISTVAN VAN DEURSEN VARGA" userId="f2df7e53-b1fc-4b0c-b0b4-3adc300e1b16" providerId="ADAL" clId="{F6808D03-D76D-4A3D-A3A5-94622359F141}" dt="2024-11-08T13:33:45.488" v="167" actId="14100"/>
          <ac:spMkLst>
            <pc:docMk/>
            <pc:sldMk cId="796301092" sldId="256"/>
            <ac:spMk id="15" creationId="{00000000-0000-0000-0000-000000000000}"/>
          </ac:spMkLst>
        </pc:spChg>
        <pc:spChg chg="mod">
          <ac:chgData name="ISTVAN VAN DEURSEN VARGA" userId="f2df7e53-b1fc-4b0c-b0b4-3adc300e1b16" providerId="ADAL" clId="{F6808D03-D76D-4A3D-A3A5-94622359F141}" dt="2024-11-08T13:34:04.455" v="168" actId="113"/>
          <ac:spMkLst>
            <pc:docMk/>
            <pc:sldMk cId="796301092" sldId="256"/>
            <ac:spMk id="16" creationId="{00000000-0000-0000-0000-000000000000}"/>
          </ac:spMkLst>
        </pc:spChg>
      </pc:sldChg>
      <pc:sldChg chg="modSp">
        <pc:chgData name="ISTVAN VAN DEURSEN VARGA" userId="f2df7e53-b1fc-4b0c-b0b4-3adc300e1b16" providerId="ADAL" clId="{F6808D03-D76D-4A3D-A3A5-94622359F141}" dt="2024-11-08T13:50:02.561" v="458" actId="20577"/>
        <pc:sldMkLst>
          <pc:docMk/>
          <pc:sldMk cId="2355820393" sldId="257"/>
        </pc:sldMkLst>
        <pc:spChg chg="mod">
          <ac:chgData name="ISTVAN VAN DEURSEN VARGA" userId="f2df7e53-b1fc-4b0c-b0b4-3adc300e1b16" providerId="ADAL" clId="{F6808D03-D76D-4A3D-A3A5-94622359F141}" dt="2024-11-08T13:46:54.274" v="398" actId="1076"/>
          <ac:spMkLst>
            <pc:docMk/>
            <pc:sldMk cId="2355820393" sldId="257"/>
            <ac:spMk id="15" creationId="{00000000-0000-0000-0000-000000000000}"/>
          </ac:spMkLst>
        </pc:spChg>
        <pc:spChg chg="mod">
          <ac:chgData name="ISTVAN VAN DEURSEN VARGA" userId="f2df7e53-b1fc-4b0c-b0b4-3adc300e1b16" providerId="ADAL" clId="{F6808D03-D76D-4A3D-A3A5-94622359F141}" dt="2024-11-08T13:50:02.561" v="458" actId="20577"/>
          <ac:spMkLst>
            <pc:docMk/>
            <pc:sldMk cId="2355820393" sldId="257"/>
            <ac:spMk id="16" creationId="{00000000-0000-0000-0000-000000000000}"/>
          </ac:spMkLst>
        </pc:spChg>
      </pc:sldChg>
    </pc:docChg>
  </pc:docChgLst>
  <pc:docChgLst>
    <pc:chgData name="ISTVAN VAN DEURSEN VARGA" userId="f2df7e53-b1fc-4b0c-b0b4-3adc300e1b16" providerId="ADAL" clId="{E79ABD3A-5081-48A3-94EF-77E18AD58F71}"/>
    <pc:docChg chg="custSel addSld delSld modSld">
      <pc:chgData name="ISTVAN VAN DEURSEN VARGA" userId="f2df7e53-b1fc-4b0c-b0b4-3adc300e1b16" providerId="ADAL" clId="{E79ABD3A-5081-48A3-94EF-77E18AD58F71}" dt="2024-11-12T13:32:21.462" v="256" actId="207"/>
      <pc:docMkLst>
        <pc:docMk/>
      </pc:docMkLst>
      <pc:sldChg chg="modSp">
        <pc:chgData name="ISTVAN VAN DEURSEN VARGA" userId="f2df7e53-b1fc-4b0c-b0b4-3adc300e1b16" providerId="ADAL" clId="{E79ABD3A-5081-48A3-94EF-77E18AD58F71}" dt="2024-11-12T13:27:01.703" v="236" actId="255"/>
        <pc:sldMkLst>
          <pc:docMk/>
          <pc:sldMk cId="2497503397" sldId="262"/>
        </pc:sldMkLst>
        <pc:spChg chg="mod">
          <ac:chgData name="ISTVAN VAN DEURSEN VARGA" userId="f2df7e53-b1fc-4b0c-b0b4-3adc300e1b16" providerId="ADAL" clId="{E79ABD3A-5081-48A3-94EF-77E18AD58F71}" dt="2024-11-12T13:27:01.703" v="236" actId="255"/>
          <ac:spMkLst>
            <pc:docMk/>
            <pc:sldMk cId="2497503397" sldId="262"/>
            <ac:spMk id="16" creationId="{00000000-0000-0000-0000-000000000000}"/>
          </ac:spMkLst>
        </pc:spChg>
      </pc:sldChg>
      <pc:sldChg chg="modSp">
        <pc:chgData name="ISTVAN VAN DEURSEN VARGA" userId="f2df7e53-b1fc-4b0c-b0b4-3adc300e1b16" providerId="ADAL" clId="{E79ABD3A-5081-48A3-94EF-77E18AD58F71}" dt="2024-11-12T13:29:14.063" v="239" actId="255"/>
        <pc:sldMkLst>
          <pc:docMk/>
          <pc:sldMk cId="3356528678" sldId="268"/>
        </pc:sldMkLst>
        <pc:spChg chg="mod">
          <ac:chgData name="ISTVAN VAN DEURSEN VARGA" userId="f2df7e53-b1fc-4b0c-b0b4-3adc300e1b16" providerId="ADAL" clId="{E79ABD3A-5081-48A3-94EF-77E18AD58F71}" dt="2024-11-12T13:29:14.063" v="239" actId="255"/>
          <ac:spMkLst>
            <pc:docMk/>
            <pc:sldMk cId="3356528678" sldId="268"/>
            <ac:spMk id="16" creationId="{00000000-0000-0000-0000-000000000000}"/>
          </ac:spMkLst>
        </pc:spChg>
      </pc:sldChg>
      <pc:sldChg chg="modSp add">
        <pc:chgData name="ISTVAN VAN DEURSEN VARGA" userId="f2df7e53-b1fc-4b0c-b0b4-3adc300e1b16" providerId="ADAL" clId="{E79ABD3A-5081-48A3-94EF-77E18AD58F71}" dt="2024-11-12T13:32:21.462" v="256" actId="207"/>
        <pc:sldMkLst>
          <pc:docMk/>
          <pc:sldMk cId="1912485201" sldId="270"/>
        </pc:sldMkLst>
        <pc:spChg chg="mod">
          <ac:chgData name="ISTVAN VAN DEURSEN VARGA" userId="f2df7e53-b1fc-4b0c-b0b4-3adc300e1b16" providerId="ADAL" clId="{E79ABD3A-5081-48A3-94EF-77E18AD58F71}" dt="2024-11-12T13:32:21.462" v="256" actId="207"/>
          <ac:spMkLst>
            <pc:docMk/>
            <pc:sldMk cId="1912485201" sldId="270"/>
            <ac:spMk id="16" creationId="{00000000-0000-0000-0000-000000000000}"/>
          </ac:spMkLst>
        </pc:spChg>
      </pc:sldChg>
      <pc:sldChg chg="add del">
        <pc:chgData name="ISTVAN VAN DEURSEN VARGA" userId="f2df7e53-b1fc-4b0c-b0b4-3adc300e1b16" providerId="ADAL" clId="{E79ABD3A-5081-48A3-94EF-77E18AD58F71}" dt="2024-11-12T13:24:20.171" v="163" actId="2696"/>
        <pc:sldMkLst>
          <pc:docMk/>
          <pc:sldMk cId="0" sldId="2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231A5-A508-48BA-BB88-800FC0383CB1}" type="datetimeFigureOut">
              <a:rPr lang="pt-BR" smtClean="0"/>
              <a:t>12/11/2024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40EBDB-75B5-49E7-B9C0-E1C2660761B4}" type="slidenum">
              <a:rPr lang="pt-BR" smtClean="0"/>
              <a:t>‹nº›</a:t>
            </a:fld>
            <a:endParaRPr lang="pt-BR"/>
          </a:p>
        </p:txBody>
      </p:sp>
    </p:spTree>
    <p:extLst>
      <p:ext uri="{BB962C8B-B14F-4D97-AF65-F5344CB8AC3E}">
        <p14:creationId xmlns:p14="http://schemas.microsoft.com/office/powerpoint/2010/main" val="1912925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13404FE3-0664-4AFF-B9BA-6F0D221C144E}" type="datetime1">
              <a:rPr lang="pt-BR" smtClean="0"/>
              <a:t>12/11/2024</a:t>
            </a:fld>
            <a:endParaRPr lang="pt-BR"/>
          </a:p>
        </p:txBody>
      </p:sp>
      <p:sp>
        <p:nvSpPr>
          <p:cNvPr id="5" name="Espaço Reservado para Rodapé 4"/>
          <p:cNvSpPr>
            <a:spLocks noGrp="1"/>
          </p:cNvSpPr>
          <p:nvPr>
            <p:ph type="ftr" sz="quarter" idx="11"/>
          </p:nvPr>
        </p:nvSpPr>
        <p:spPr/>
        <p:txBody>
          <a:bodyPr/>
          <a:lstStyle/>
          <a:p>
            <a:r>
              <a:rPr lang="pt-BR"/>
              <a:t>apoio</a:t>
            </a:r>
          </a:p>
        </p:txBody>
      </p:sp>
      <p:sp>
        <p:nvSpPr>
          <p:cNvPr id="6" name="Espaço Reservado para Número de Slide 5"/>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155101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B21BFF69-0FE6-4F30-88FD-983A0D9882B1}" type="datetime1">
              <a:rPr lang="pt-BR" smtClean="0"/>
              <a:t>12/11/2024</a:t>
            </a:fld>
            <a:endParaRPr lang="pt-BR"/>
          </a:p>
        </p:txBody>
      </p:sp>
      <p:sp>
        <p:nvSpPr>
          <p:cNvPr id="5" name="Espaço Reservado para Rodapé 4"/>
          <p:cNvSpPr>
            <a:spLocks noGrp="1"/>
          </p:cNvSpPr>
          <p:nvPr>
            <p:ph type="ftr" sz="quarter" idx="11"/>
          </p:nvPr>
        </p:nvSpPr>
        <p:spPr/>
        <p:txBody>
          <a:bodyPr/>
          <a:lstStyle/>
          <a:p>
            <a:r>
              <a:rPr lang="pt-BR"/>
              <a:t>apoio</a:t>
            </a:r>
          </a:p>
        </p:txBody>
      </p:sp>
      <p:sp>
        <p:nvSpPr>
          <p:cNvPr id="6" name="Espaço Reservado para Número de Slide 5"/>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556403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C4B7F6E3-DAB7-4C07-A445-166BA321174E}" type="datetime1">
              <a:rPr lang="pt-BR" smtClean="0"/>
              <a:t>12/11/2024</a:t>
            </a:fld>
            <a:endParaRPr lang="pt-BR"/>
          </a:p>
        </p:txBody>
      </p:sp>
      <p:sp>
        <p:nvSpPr>
          <p:cNvPr id="5" name="Espaço Reservado para Rodapé 4"/>
          <p:cNvSpPr>
            <a:spLocks noGrp="1"/>
          </p:cNvSpPr>
          <p:nvPr>
            <p:ph type="ftr" sz="quarter" idx="11"/>
          </p:nvPr>
        </p:nvSpPr>
        <p:spPr/>
        <p:txBody>
          <a:bodyPr/>
          <a:lstStyle/>
          <a:p>
            <a:r>
              <a:rPr lang="pt-BR"/>
              <a:t>apoio</a:t>
            </a:r>
          </a:p>
        </p:txBody>
      </p:sp>
      <p:sp>
        <p:nvSpPr>
          <p:cNvPr id="6" name="Espaço Reservado para Número de Slide 5"/>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112153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F9C26719-7CAC-41FB-ABD7-62D530496700}" type="datetime1">
              <a:rPr lang="pt-BR" smtClean="0"/>
              <a:t>12/11/2024</a:t>
            </a:fld>
            <a:endParaRPr lang="pt-BR"/>
          </a:p>
        </p:txBody>
      </p:sp>
      <p:sp>
        <p:nvSpPr>
          <p:cNvPr id="6" name="Espaço Reservado para Rodapé 5"/>
          <p:cNvSpPr>
            <a:spLocks noGrp="1"/>
          </p:cNvSpPr>
          <p:nvPr>
            <p:ph type="ftr" sz="quarter" idx="11"/>
          </p:nvPr>
        </p:nvSpPr>
        <p:spPr/>
        <p:txBody>
          <a:bodyPr/>
          <a:lstStyle/>
          <a:p>
            <a:r>
              <a:rPr lang="pt-BR"/>
              <a:t>apoio</a:t>
            </a:r>
          </a:p>
        </p:txBody>
      </p:sp>
      <p:sp>
        <p:nvSpPr>
          <p:cNvPr id="7" name="Espaço Reservado para Número de Slide 6"/>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4170602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90EADC5-B7FE-4529-8961-62ABD522E285}" type="datetime1">
              <a:rPr lang="pt-BR" smtClean="0"/>
              <a:t>12/11/2024</a:t>
            </a:fld>
            <a:endParaRPr lang="pt-BR"/>
          </a:p>
        </p:txBody>
      </p:sp>
      <p:sp>
        <p:nvSpPr>
          <p:cNvPr id="8" name="Espaço Reservado para Rodapé 7"/>
          <p:cNvSpPr>
            <a:spLocks noGrp="1"/>
          </p:cNvSpPr>
          <p:nvPr>
            <p:ph type="ftr" sz="quarter" idx="11"/>
          </p:nvPr>
        </p:nvSpPr>
        <p:spPr/>
        <p:txBody>
          <a:bodyPr/>
          <a:lstStyle/>
          <a:p>
            <a:r>
              <a:rPr lang="pt-BR"/>
              <a:t>apoio</a:t>
            </a:r>
          </a:p>
        </p:txBody>
      </p:sp>
      <p:sp>
        <p:nvSpPr>
          <p:cNvPr id="9" name="Espaço Reservado para Número de Slide 8"/>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172685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35376C33-23CF-4140-AC20-71DF024E34FF}" type="datetime1">
              <a:rPr lang="pt-BR" smtClean="0"/>
              <a:t>12/11/2024</a:t>
            </a:fld>
            <a:endParaRPr lang="pt-BR"/>
          </a:p>
        </p:txBody>
      </p:sp>
      <p:sp>
        <p:nvSpPr>
          <p:cNvPr id="4" name="Espaço Reservado para Rodapé 3"/>
          <p:cNvSpPr>
            <a:spLocks noGrp="1"/>
          </p:cNvSpPr>
          <p:nvPr>
            <p:ph type="ftr" sz="quarter" idx="11"/>
          </p:nvPr>
        </p:nvSpPr>
        <p:spPr/>
        <p:txBody>
          <a:bodyPr/>
          <a:lstStyle/>
          <a:p>
            <a:r>
              <a:rPr lang="pt-BR"/>
              <a:t>apoio</a:t>
            </a:r>
          </a:p>
        </p:txBody>
      </p:sp>
      <p:sp>
        <p:nvSpPr>
          <p:cNvPr id="5" name="Espaço Reservado para Número de Slide 4"/>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044879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51BE7F25-2947-4F7E-A2FC-C66DC060BD7D}" type="datetime1">
              <a:rPr lang="pt-BR" smtClean="0"/>
              <a:t>12/11/2024</a:t>
            </a:fld>
            <a:endParaRPr lang="pt-BR"/>
          </a:p>
        </p:txBody>
      </p:sp>
      <p:sp>
        <p:nvSpPr>
          <p:cNvPr id="3" name="Espaço Reservado para Rodapé 2"/>
          <p:cNvSpPr>
            <a:spLocks noGrp="1"/>
          </p:cNvSpPr>
          <p:nvPr>
            <p:ph type="ftr" sz="quarter" idx="11"/>
          </p:nvPr>
        </p:nvSpPr>
        <p:spPr/>
        <p:txBody>
          <a:bodyPr/>
          <a:lstStyle/>
          <a:p>
            <a:r>
              <a:rPr lang="pt-BR"/>
              <a:t>apoio</a:t>
            </a:r>
          </a:p>
        </p:txBody>
      </p:sp>
      <p:sp>
        <p:nvSpPr>
          <p:cNvPr id="4" name="Espaço Reservado para Número de Slide 3"/>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2409282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987CF704-CF47-4A41-A110-410189633ACE}" type="datetime1">
              <a:rPr lang="pt-BR" smtClean="0"/>
              <a:t>12/11/2024</a:t>
            </a:fld>
            <a:endParaRPr lang="pt-BR"/>
          </a:p>
        </p:txBody>
      </p:sp>
      <p:sp>
        <p:nvSpPr>
          <p:cNvPr id="6" name="Espaço Reservado para Rodapé 5"/>
          <p:cNvSpPr>
            <a:spLocks noGrp="1"/>
          </p:cNvSpPr>
          <p:nvPr>
            <p:ph type="ftr" sz="quarter" idx="11"/>
          </p:nvPr>
        </p:nvSpPr>
        <p:spPr/>
        <p:txBody>
          <a:bodyPr/>
          <a:lstStyle/>
          <a:p>
            <a:r>
              <a:rPr lang="pt-BR"/>
              <a:t>apoio</a:t>
            </a:r>
          </a:p>
        </p:txBody>
      </p:sp>
      <p:sp>
        <p:nvSpPr>
          <p:cNvPr id="7" name="Espaço Reservado para Número de Slide 6"/>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079479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70A06866-E872-4BE7-BB3A-EB5C6D431263}" type="datetime1">
              <a:rPr lang="pt-BR" smtClean="0"/>
              <a:t>12/11/2024</a:t>
            </a:fld>
            <a:endParaRPr lang="pt-BR"/>
          </a:p>
        </p:txBody>
      </p:sp>
      <p:sp>
        <p:nvSpPr>
          <p:cNvPr id="6" name="Espaço Reservado para Rodapé 5"/>
          <p:cNvSpPr>
            <a:spLocks noGrp="1"/>
          </p:cNvSpPr>
          <p:nvPr>
            <p:ph type="ftr" sz="quarter" idx="11"/>
          </p:nvPr>
        </p:nvSpPr>
        <p:spPr/>
        <p:txBody>
          <a:bodyPr/>
          <a:lstStyle/>
          <a:p>
            <a:r>
              <a:rPr lang="pt-BR"/>
              <a:t>apoio</a:t>
            </a:r>
          </a:p>
        </p:txBody>
      </p:sp>
      <p:sp>
        <p:nvSpPr>
          <p:cNvPr id="7" name="Espaço Reservado para Número de Slide 6"/>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707004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965A6FE-DD10-42B4-9585-CFA19C6CF16C}" type="datetime1">
              <a:rPr lang="pt-BR" smtClean="0"/>
              <a:t>12/11/2024</a:t>
            </a:fld>
            <a:endParaRPr lang="pt-BR"/>
          </a:p>
        </p:txBody>
      </p:sp>
      <p:sp>
        <p:nvSpPr>
          <p:cNvPr id="5" name="Espaço Reservado para Rodapé 4"/>
          <p:cNvSpPr>
            <a:spLocks noGrp="1"/>
          </p:cNvSpPr>
          <p:nvPr>
            <p:ph type="ftr" sz="quarter" idx="11"/>
          </p:nvPr>
        </p:nvSpPr>
        <p:spPr/>
        <p:txBody>
          <a:bodyPr/>
          <a:lstStyle/>
          <a:p>
            <a:r>
              <a:rPr lang="pt-BR"/>
              <a:t>apoio</a:t>
            </a:r>
          </a:p>
        </p:txBody>
      </p:sp>
      <p:sp>
        <p:nvSpPr>
          <p:cNvPr id="6" name="Espaço Reservado para Número de Slide 5"/>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2439258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A7B92951-DFE4-4ED7-892E-6DAC123AA863}" type="datetime1">
              <a:rPr lang="pt-BR" smtClean="0"/>
              <a:t>12/11/2024</a:t>
            </a:fld>
            <a:endParaRPr lang="pt-BR"/>
          </a:p>
        </p:txBody>
      </p:sp>
      <p:sp>
        <p:nvSpPr>
          <p:cNvPr id="5" name="Espaço Reservado para Rodapé 4"/>
          <p:cNvSpPr>
            <a:spLocks noGrp="1"/>
          </p:cNvSpPr>
          <p:nvPr>
            <p:ph type="ftr" sz="quarter" idx="11"/>
          </p:nvPr>
        </p:nvSpPr>
        <p:spPr/>
        <p:txBody>
          <a:bodyPr/>
          <a:lstStyle/>
          <a:p>
            <a:r>
              <a:rPr lang="pt-BR"/>
              <a:t>apoio</a:t>
            </a:r>
          </a:p>
        </p:txBody>
      </p:sp>
      <p:sp>
        <p:nvSpPr>
          <p:cNvPr id="6" name="Espaço Reservado para Número de Slide 5"/>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440458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A5F798-F4C4-4809-A187-FE9F6AC507A4}" type="datetime1">
              <a:rPr lang="pt-BR" smtClean="0"/>
              <a:t>12/11/2024</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apoio</a:t>
            </a: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2379B0-20DF-45B7-9AE4-E8DCADDC2059}" type="slidenum">
              <a:rPr lang="pt-BR" smtClean="0"/>
              <a:t>‹nº›</a:t>
            </a:fld>
            <a:endParaRPr lang="pt-BR"/>
          </a:p>
        </p:txBody>
      </p:sp>
    </p:spTree>
    <p:extLst>
      <p:ext uri="{BB962C8B-B14F-4D97-AF65-F5344CB8AC3E}">
        <p14:creationId xmlns:p14="http://schemas.microsoft.com/office/powerpoint/2010/main" val="1643827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brasil.mapbiomas.org/2022/04/19/terras-indigenas-contribuem-para-a-preservacao-das-florestas/" TargetMode="External"/><Relationship Id="rId7" Type="http://schemas.openxmlformats.org/officeDocument/2006/relationships/image" Target="../media/image3.png"/><Relationship Id="rId2" Type="http://schemas.openxmlformats.org/officeDocument/2006/relationships/hyperlink" Target="https://racismoambiental.net.br/textos-e-artigos/racismo-ambiental-expropriacao-do-territorio-e-negacao-da-cidadania-2/" TargetMode="Externa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hyperlink" Target="https://www.gov.br/secom/pt-br/fatos/brasil-contra-fake/noticias/2024/o-que-e-racismo-ambiental-e-de-que-forma-impacta-populacoes-mais-vulner&#225;veis" TargetMode="External"/><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https://umsoplaneta.globo.com/sociedade/noticia/2023/11/09/brasil-lidera-consumo-de-agrotoxicos-incluindo-defensivos-proibidos-na-europa-especialistas-defendem-legislacao-global-e-politica-de-reducao-de-uso-nacional.ghtml" TargetMode="Externa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ítulo 14"/>
          <p:cNvSpPr>
            <a:spLocks noGrp="1"/>
          </p:cNvSpPr>
          <p:nvPr>
            <p:ph type="title"/>
          </p:nvPr>
        </p:nvSpPr>
        <p:spPr>
          <a:xfrm>
            <a:off x="831850" y="1434547"/>
            <a:ext cx="10515600" cy="943617"/>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p>
        </p:txBody>
      </p:sp>
      <p:sp>
        <p:nvSpPr>
          <p:cNvPr id="16" name="Espaço Reservado para Texto 15"/>
          <p:cNvSpPr>
            <a:spLocks noGrp="1"/>
          </p:cNvSpPr>
          <p:nvPr>
            <p:ph type="body" idx="1"/>
          </p:nvPr>
        </p:nvSpPr>
        <p:spPr>
          <a:xfrm>
            <a:off x="831850" y="2447841"/>
            <a:ext cx="10515600" cy="3641810"/>
          </a:xfrm>
        </p:spPr>
        <p:txBody>
          <a:bodyPr/>
          <a:lstStyle/>
          <a:p>
            <a:pPr algn="just">
              <a:spcBef>
                <a:spcPct val="0"/>
              </a:spcBef>
            </a:pPr>
            <a:endParaRPr lang="pt-BR" altLang="pt-BR" sz="1400" b="1" dirty="0">
              <a:solidFill>
                <a:srgbClr val="0070C0"/>
              </a:solidFill>
              <a:latin typeface="Arial" panose="020B0604020202020204" pitchFamily="34" charset="0"/>
              <a:cs typeface="Times New Roman" panose="02020603050405020304" pitchFamily="18" charset="0"/>
            </a:endParaRPr>
          </a:p>
          <a:p>
            <a:pPr algn="just">
              <a:spcBef>
                <a:spcPct val="0"/>
              </a:spcBef>
            </a:pPr>
            <a:r>
              <a:rPr lang="pt-BR" altLang="pt-BR" sz="2200" b="1" dirty="0" err="1">
                <a:solidFill>
                  <a:srgbClr val="0070C0"/>
                </a:solidFill>
                <a:latin typeface="Arial" panose="020B0604020202020204" pitchFamily="34" charset="0"/>
                <a:cs typeface="Times New Roman" panose="02020603050405020304" pitchFamily="18" charset="0"/>
              </a:rPr>
              <a:t>István</a:t>
            </a:r>
            <a:r>
              <a:rPr lang="pt-BR" altLang="pt-BR" sz="2200" b="1" dirty="0">
                <a:solidFill>
                  <a:srgbClr val="0070C0"/>
                </a:solidFill>
                <a:latin typeface="Arial" panose="020B0604020202020204" pitchFamily="34" charset="0"/>
                <a:cs typeface="Times New Roman" panose="02020603050405020304" pitchFamily="18" charset="0"/>
              </a:rPr>
              <a:t> van </a:t>
            </a:r>
            <a:r>
              <a:rPr lang="pt-BR" altLang="pt-BR" sz="2200" b="1" dirty="0" err="1">
                <a:solidFill>
                  <a:srgbClr val="0070C0"/>
                </a:solidFill>
                <a:latin typeface="Arial" panose="020B0604020202020204" pitchFamily="34" charset="0"/>
                <a:cs typeface="Times New Roman" panose="02020603050405020304" pitchFamily="18" charset="0"/>
              </a:rPr>
              <a:t>Deursen</a:t>
            </a:r>
            <a:r>
              <a:rPr lang="pt-BR" altLang="pt-BR" sz="2200" b="1" dirty="0">
                <a:solidFill>
                  <a:srgbClr val="0070C0"/>
                </a:solidFill>
                <a:latin typeface="Arial" panose="020B0604020202020204" pitchFamily="34" charset="0"/>
                <a:cs typeface="Times New Roman" panose="02020603050405020304" pitchFamily="18" charset="0"/>
              </a:rPr>
              <a:t> Varga</a:t>
            </a:r>
          </a:p>
          <a:p>
            <a:pPr algn="just">
              <a:spcBef>
                <a:spcPct val="0"/>
              </a:spcBef>
            </a:pPr>
            <a:r>
              <a:rPr lang="pt-BR" altLang="pt-BR" sz="1800" b="1" dirty="0">
                <a:solidFill>
                  <a:srgbClr val="0070C0"/>
                </a:solidFill>
                <a:latin typeface="Arial" panose="020B0604020202020204" pitchFamily="34" charset="0"/>
                <a:cs typeface="Times New Roman" panose="02020603050405020304" pitchFamily="18" charset="0"/>
              </a:rPr>
              <a:t>istvan.varga@ufma.br</a:t>
            </a:r>
          </a:p>
          <a:p>
            <a:pPr algn="just">
              <a:spcBef>
                <a:spcPct val="0"/>
              </a:spcBef>
            </a:pPr>
            <a:endParaRPr lang="pt-BR" altLang="pt-BR" sz="1100" b="1" dirty="0">
              <a:solidFill>
                <a:srgbClr val="0070C0"/>
              </a:solidFill>
              <a:latin typeface="Arial" panose="020B0604020202020204" pitchFamily="34" charset="0"/>
              <a:cs typeface="Times New Roman" panose="02020603050405020304" pitchFamily="18" charset="0"/>
            </a:endParaRPr>
          </a:p>
          <a:p>
            <a:pPr algn="just">
              <a:spcBef>
                <a:spcPct val="0"/>
              </a:spcBef>
            </a:pPr>
            <a:r>
              <a:rPr lang="pt-BR" altLang="pt-BR" sz="2200" dirty="0">
                <a:solidFill>
                  <a:srgbClr val="0070C0"/>
                </a:solidFill>
                <a:latin typeface="Arial" panose="020B0604020202020204" pitchFamily="34" charset="0"/>
                <a:cs typeface="Times New Roman" panose="02020603050405020304" pitchFamily="18" charset="0"/>
              </a:rPr>
              <a:t>Universidade Federal do Maranhão (UFMA)</a:t>
            </a:r>
          </a:p>
          <a:p>
            <a:pPr algn="just">
              <a:spcBef>
                <a:spcPct val="0"/>
              </a:spcBef>
            </a:pPr>
            <a:r>
              <a:rPr lang="pt-BR" altLang="pt-BR" sz="2200" dirty="0">
                <a:solidFill>
                  <a:srgbClr val="0070C0"/>
                </a:solidFill>
                <a:latin typeface="Arial" panose="020B0604020202020204" pitchFamily="34" charset="0"/>
                <a:cs typeface="Times New Roman" panose="02020603050405020304" pitchFamily="18" charset="0"/>
              </a:rPr>
              <a:t>Departamento de Sociologia e Antropologia (DESOC)</a:t>
            </a:r>
          </a:p>
          <a:p>
            <a:pPr algn="just">
              <a:spcBef>
                <a:spcPct val="0"/>
              </a:spcBef>
            </a:pPr>
            <a:r>
              <a:rPr lang="pt-BR" altLang="pt-BR" sz="2200" dirty="0">
                <a:solidFill>
                  <a:srgbClr val="0070C0"/>
                </a:solidFill>
                <a:latin typeface="Arial" panose="020B0604020202020204" pitchFamily="34" charset="0"/>
                <a:cs typeface="Times New Roman" panose="02020603050405020304" pitchFamily="18" charset="0"/>
              </a:rPr>
              <a:t>Programa de Pós-Graduação em Saúde e Ambiente (PPGSA)</a:t>
            </a:r>
          </a:p>
          <a:p>
            <a:pPr algn="just">
              <a:spcBef>
                <a:spcPct val="0"/>
              </a:spcBef>
            </a:pPr>
            <a:r>
              <a:rPr lang="pt-BR" altLang="pt-BR" sz="2200" dirty="0">
                <a:solidFill>
                  <a:srgbClr val="0070C0"/>
                </a:solidFill>
                <a:latin typeface="Arial" panose="020B0604020202020204" pitchFamily="34" charset="0"/>
                <a:cs typeface="Times New Roman" panose="02020603050405020304" pitchFamily="18" charset="0"/>
              </a:rPr>
              <a:t>Núcleo de extensão e pesquisa com populações e comunidades Rurais, Negras quilombolas e Indígenas (</a:t>
            </a:r>
            <a:r>
              <a:rPr lang="pt-BR" altLang="pt-BR" sz="2200" dirty="0" err="1">
                <a:solidFill>
                  <a:srgbClr val="0070C0"/>
                </a:solidFill>
                <a:latin typeface="Arial" panose="020B0604020202020204" pitchFamily="34" charset="0"/>
                <a:cs typeface="Times New Roman" panose="02020603050405020304" pitchFamily="18" charset="0"/>
              </a:rPr>
              <a:t>NuRuNI</a:t>
            </a:r>
            <a:r>
              <a:rPr lang="pt-BR" altLang="pt-BR" sz="2200" dirty="0">
                <a:solidFill>
                  <a:srgbClr val="0070C0"/>
                </a:solidFill>
                <a:latin typeface="Arial" panose="020B0604020202020204" pitchFamily="34" charset="0"/>
                <a:cs typeface="Times New Roman" panose="02020603050405020304" pitchFamily="18" charset="0"/>
              </a:rPr>
              <a:t>)</a:t>
            </a:r>
          </a:p>
          <a:p>
            <a:pPr algn="just">
              <a:spcBef>
                <a:spcPct val="0"/>
              </a:spcBef>
            </a:pPr>
            <a:endParaRPr lang="pt-BR" altLang="pt-BR" sz="2200" dirty="0">
              <a:solidFill>
                <a:srgbClr val="0070C0"/>
              </a:solidFill>
              <a:latin typeface="Arial" panose="020B0604020202020204" pitchFamily="34" charset="0"/>
              <a:cs typeface="Times New Roman" panose="02020603050405020304" pitchFamily="18" charset="0"/>
            </a:endParaRPr>
          </a:p>
          <a:p>
            <a:pPr algn="just">
              <a:spcBef>
                <a:spcPct val="0"/>
              </a:spcBef>
            </a:pPr>
            <a:r>
              <a:rPr lang="pt-BR" altLang="pt-BR" sz="2200" dirty="0">
                <a:solidFill>
                  <a:srgbClr val="0070C0"/>
                </a:solidFill>
                <a:latin typeface="Arial" panose="020B0604020202020204" pitchFamily="34" charset="0"/>
                <a:cs typeface="Times New Roman" panose="02020603050405020304" pitchFamily="18" charset="0"/>
              </a:rPr>
              <a:t>Universidade Federal do Recôncavo da Bahia (UFRB)</a:t>
            </a:r>
          </a:p>
          <a:p>
            <a:pPr algn="just">
              <a:spcBef>
                <a:spcPct val="0"/>
              </a:spcBef>
            </a:pPr>
            <a:r>
              <a:rPr lang="pt-BR" altLang="pt-BR" sz="2200" dirty="0">
                <a:solidFill>
                  <a:srgbClr val="0070C0"/>
                </a:solidFill>
                <a:latin typeface="Arial" panose="020B0604020202020204" pitchFamily="34" charset="0"/>
                <a:cs typeface="Times New Roman" panose="02020603050405020304" pitchFamily="18" charset="0"/>
              </a:rPr>
              <a:t>Mestrado profissional em Saúde da População Negra e Indígena</a:t>
            </a:r>
          </a:p>
        </p:txBody>
      </p:sp>
      <p:sp>
        <p:nvSpPr>
          <p:cNvPr id="6" name="Espaço Reservado para Rodapé 5"/>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796301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ítulo 14"/>
          <p:cNvSpPr>
            <a:spLocks noGrp="1"/>
          </p:cNvSpPr>
          <p:nvPr>
            <p:ph type="title"/>
          </p:nvPr>
        </p:nvSpPr>
        <p:spPr>
          <a:xfrm>
            <a:off x="838200" y="1501512"/>
            <a:ext cx="10515600" cy="958945"/>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831850" y="2679759"/>
            <a:ext cx="10515600" cy="3565920"/>
          </a:xfrm>
        </p:spPr>
        <p:txBody>
          <a:bodyPr/>
          <a:lstStyle/>
          <a:p>
            <a:pPr algn="ctr"/>
            <a:r>
              <a:rPr lang="pt-BR" b="1" u="sng" dirty="0">
                <a:solidFill>
                  <a:srgbClr val="0070C0"/>
                </a:solidFill>
              </a:rPr>
              <a:t>ALGUMAS DEFINIÇÕES</a:t>
            </a:r>
          </a:p>
          <a:p>
            <a:pPr algn="ctr"/>
            <a:endParaRPr lang="pt-BR" sz="1100" dirty="0">
              <a:solidFill>
                <a:srgbClr val="0070C0"/>
              </a:solidFill>
            </a:endParaRPr>
          </a:p>
          <a:p>
            <a:pPr marL="457200" indent="-457200">
              <a:buFont typeface="+mj-lt"/>
              <a:buAutoNum type="arabicPeriod"/>
            </a:pPr>
            <a:r>
              <a:rPr lang="pt-BR" b="1" dirty="0">
                <a:solidFill>
                  <a:srgbClr val="0070C0"/>
                </a:solidFill>
              </a:rPr>
              <a:t>Saneamento rural e saneamento ambiental </a:t>
            </a:r>
          </a:p>
          <a:p>
            <a:pPr marL="457200" indent="-457200">
              <a:buFont typeface="+mj-lt"/>
              <a:buAutoNum type="arabicPeriod"/>
            </a:pPr>
            <a:r>
              <a:rPr lang="pt-BR" b="1" dirty="0">
                <a:solidFill>
                  <a:srgbClr val="0070C0"/>
                </a:solidFill>
              </a:rPr>
              <a:t>“Áreas”, comunidades e populações “indígenas”</a:t>
            </a:r>
          </a:p>
          <a:p>
            <a:pPr marL="457200" indent="-457200">
              <a:buFont typeface="+mj-lt"/>
              <a:buAutoNum type="arabicPeriod"/>
            </a:pPr>
            <a:r>
              <a:rPr lang="pt-BR" b="1" dirty="0">
                <a:solidFill>
                  <a:srgbClr val="0070C0"/>
                </a:solidFill>
              </a:rPr>
              <a:t>Indígenas e quilombolas</a:t>
            </a:r>
          </a:p>
          <a:p>
            <a:pPr marL="457200" indent="-457200">
              <a:buFont typeface="+mj-lt"/>
              <a:buAutoNum type="arabicPeriod"/>
            </a:pPr>
            <a:r>
              <a:rPr lang="pt-BR" b="1" dirty="0">
                <a:solidFill>
                  <a:srgbClr val="0070C0"/>
                </a:solidFill>
              </a:rPr>
              <a:t>Povos e comunidades tradicionais</a:t>
            </a:r>
          </a:p>
          <a:p>
            <a:pPr marL="457200" indent="-457200">
              <a:buFont typeface="+mj-lt"/>
              <a:buAutoNum type="arabicPeriod"/>
            </a:pPr>
            <a:r>
              <a:rPr lang="pt-BR" b="1" dirty="0">
                <a:solidFill>
                  <a:srgbClr val="0070C0"/>
                </a:solidFill>
              </a:rPr>
              <a:t>Racismo ambiental</a:t>
            </a:r>
          </a:p>
          <a:p>
            <a:pPr marL="457200" indent="-457200">
              <a:buFont typeface="+mj-lt"/>
              <a:buAutoNum type="arabicPeriod"/>
            </a:pPr>
            <a:r>
              <a:rPr lang="pt-BR" b="1" dirty="0">
                <a:solidFill>
                  <a:srgbClr val="0070C0"/>
                </a:solidFill>
              </a:rPr>
              <a:t>Imprecisões conceituais no título desta apresentação</a:t>
            </a:r>
          </a:p>
          <a:p>
            <a:pPr marL="457200" indent="-457200">
              <a:buFont typeface="+mj-lt"/>
              <a:buAutoNum type="arabicPeriod"/>
            </a:pPr>
            <a:endParaRPr lang="pt-BR" b="1" dirty="0">
              <a:solidFill>
                <a:srgbClr val="0070C0"/>
              </a:solidFill>
            </a:endParaRPr>
          </a:p>
        </p:txBody>
      </p:sp>
      <p:sp>
        <p:nvSpPr>
          <p:cNvPr id="6" name="Espaço Reservado para Rodapé 5"/>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235582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ítulo 14"/>
          <p:cNvSpPr>
            <a:spLocks noGrp="1"/>
          </p:cNvSpPr>
          <p:nvPr>
            <p:ph type="title"/>
          </p:nvPr>
        </p:nvSpPr>
        <p:spPr>
          <a:xfrm>
            <a:off x="831850" y="1553559"/>
            <a:ext cx="10515600" cy="816268"/>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831850" y="2447841"/>
            <a:ext cx="10515600" cy="3641810"/>
          </a:xfrm>
        </p:spPr>
        <p:txBody>
          <a:bodyPr>
            <a:normAutofit fontScale="92500" lnSpcReduction="10000"/>
          </a:bodyPr>
          <a:lstStyle/>
          <a:p>
            <a:r>
              <a:rPr lang="pt-BR" b="1" dirty="0">
                <a:solidFill>
                  <a:srgbClr val="0070C0"/>
                </a:solidFill>
              </a:rPr>
              <a:t>2. Saneamento rural e saneamento ambiental</a:t>
            </a:r>
          </a:p>
          <a:p>
            <a:pPr algn="just"/>
            <a:r>
              <a:rPr lang="pt-BR" dirty="0">
                <a:solidFill>
                  <a:srgbClr val="0070C0"/>
                </a:solidFill>
              </a:rPr>
              <a:t>2.1 – Saneamento rural</a:t>
            </a:r>
          </a:p>
          <a:p>
            <a:pPr algn="just"/>
            <a:r>
              <a:rPr lang="pt-BR" dirty="0">
                <a:solidFill>
                  <a:srgbClr val="0070C0"/>
                </a:solidFill>
              </a:rPr>
              <a:t>“É composto de ações de coleta, distribuição e tratamento tanto da água que vai ser utilizada quanto do esgoto gerado, além de ações relacionadas à coleta de lixo e drenagem da água da chuva, prevenindo a ocorrência de doenças e, assim, melhorando a saúde da população.”</a:t>
            </a:r>
          </a:p>
          <a:p>
            <a:pPr algn="just"/>
            <a:r>
              <a:rPr lang="pt-BR" dirty="0">
                <a:solidFill>
                  <a:srgbClr val="0070C0"/>
                </a:solidFill>
              </a:rPr>
              <a:t>2.2 – Saneamento ambiental</a:t>
            </a:r>
          </a:p>
          <a:p>
            <a:pPr algn="just"/>
            <a:r>
              <a:rPr lang="pt-BR" dirty="0">
                <a:solidFill>
                  <a:srgbClr val="0070C0"/>
                </a:solidFill>
              </a:rPr>
              <a:t>“É o controle de todos os fatores do meio físico do homem com vistas a inibir, prevenir ou impedir a ocorrência de doenças relacionadas ao meio ambiente, bem como favorecer o pleno gozo da saúde e o bem-estar”</a:t>
            </a:r>
            <a:r>
              <a:rPr lang="pt-BR" sz="1800" dirty="0">
                <a:solidFill>
                  <a:srgbClr val="0070C0"/>
                </a:solidFill>
              </a:rPr>
              <a:t> </a:t>
            </a:r>
            <a:r>
              <a:rPr lang="pt-BR" sz="1100" dirty="0">
                <a:solidFill>
                  <a:srgbClr val="0070C0"/>
                </a:solidFill>
              </a:rPr>
              <a:t>(fonte: </a:t>
            </a:r>
            <a:r>
              <a:rPr lang="pt-BR" sz="1100" dirty="0" err="1">
                <a:solidFill>
                  <a:srgbClr val="0070C0"/>
                </a:solidFill>
              </a:rPr>
              <a:t>chrome-extension</a:t>
            </a:r>
            <a:r>
              <a:rPr lang="pt-BR" sz="1100" dirty="0">
                <a:solidFill>
                  <a:srgbClr val="0070C0"/>
                </a:solidFill>
              </a:rPr>
              <a:t>://</a:t>
            </a:r>
            <a:r>
              <a:rPr lang="pt-BR" sz="1100" dirty="0" err="1">
                <a:solidFill>
                  <a:srgbClr val="0070C0"/>
                </a:solidFill>
              </a:rPr>
              <a:t>efaidnbmnnnibpcajpcglclefindmkaj</a:t>
            </a:r>
            <a:r>
              <a:rPr lang="pt-BR" sz="1100" dirty="0">
                <a:solidFill>
                  <a:srgbClr val="0070C0"/>
                </a:solidFill>
              </a:rPr>
              <a:t>/https://www.ceped.ufsc.br/</a:t>
            </a:r>
            <a:r>
              <a:rPr lang="pt-BR" sz="1100" dirty="0" err="1">
                <a:solidFill>
                  <a:srgbClr val="0070C0"/>
                </a:solidFill>
              </a:rPr>
              <a:t>wp-content</a:t>
            </a:r>
            <a:r>
              <a:rPr lang="pt-BR" sz="1100" dirty="0">
                <a:solidFill>
                  <a:srgbClr val="0070C0"/>
                </a:solidFill>
              </a:rPr>
              <a:t>/uploads/2014/08/Apres.-Saneamento-Costeira.pdf, acesso em 8/11/2024, às 21:11 </a:t>
            </a:r>
            <a:r>
              <a:rPr lang="pt-BR" sz="1100" dirty="0" err="1">
                <a:solidFill>
                  <a:srgbClr val="0070C0"/>
                </a:solidFill>
              </a:rPr>
              <a:t>hs</a:t>
            </a:r>
            <a:r>
              <a:rPr lang="pt-BR" sz="1100" dirty="0">
                <a:solidFill>
                  <a:srgbClr val="0070C0"/>
                </a:solidFill>
              </a:rPr>
              <a:t>.)</a:t>
            </a:r>
          </a:p>
          <a:p>
            <a:endParaRPr lang="pt-BR" sz="1800" dirty="0">
              <a:solidFill>
                <a:srgbClr val="0070C0"/>
              </a:solidFill>
            </a:endParaRPr>
          </a:p>
          <a:p>
            <a:endParaRPr lang="pt-BR" dirty="0">
              <a:solidFill>
                <a:srgbClr val="0070C0"/>
              </a:solidFill>
            </a:endParaRPr>
          </a:p>
        </p:txBody>
      </p:sp>
      <p:sp>
        <p:nvSpPr>
          <p:cNvPr id="6" name="Espaço Reservado para Rodapé 5"/>
          <p:cNvSpPr>
            <a:spLocks noGrp="1"/>
          </p:cNvSpPr>
          <p:nvPr>
            <p:ph type="ftr" sz="quarter" idx="11"/>
          </p:nvPr>
        </p:nvSpPr>
        <p:spPr>
          <a:xfrm>
            <a:off x="831850" y="6356350"/>
            <a:ext cx="10521950" cy="365125"/>
          </a:xfrm>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52409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ítulo 14"/>
          <p:cNvSpPr>
            <a:spLocks noGrp="1"/>
          </p:cNvSpPr>
          <p:nvPr>
            <p:ph type="title"/>
          </p:nvPr>
        </p:nvSpPr>
        <p:spPr>
          <a:xfrm>
            <a:off x="831850" y="1553559"/>
            <a:ext cx="10515600" cy="816268"/>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831850" y="2447841"/>
            <a:ext cx="10515600" cy="3641810"/>
          </a:xfrm>
        </p:spPr>
        <p:txBody>
          <a:bodyPr/>
          <a:lstStyle/>
          <a:p>
            <a:r>
              <a:rPr lang="pt-BR" b="1" dirty="0">
                <a:solidFill>
                  <a:srgbClr val="0070C0"/>
                </a:solidFill>
              </a:rPr>
              <a:t>3. “Áreas”, comunidades e populações “indígenas”</a:t>
            </a:r>
          </a:p>
          <a:p>
            <a:endParaRPr lang="pt-BR" sz="1100" dirty="0">
              <a:solidFill>
                <a:srgbClr val="0070C0"/>
              </a:solidFill>
            </a:endParaRPr>
          </a:p>
          <a:p>
            <a:r>
              <a:rPr lang="pt-BR" dirty="0">
                <a:solidFill>
                  <a:srgbClr val="0070C0"/>
                </a:solidFill>
              </a:rPr>
              <a:t>3.1 – Terras Indígenas (“</a:t>
            </a:r>
            <a:r>
              <a:rPr lang="pt-BR" dirty="0" err="1">
                <a:solidFill>
                  <a:srgbClr val="0070C0"/>
                </a:solidFill>
              </a:rPr>
              <a:t>TIs</a:t>
            </a:r>
            <a:r>
              <a:rPr lang="pt-BR" dirty="0">
                <a:solidFill>
                  <a:srgbClr val="0070C0"/>
                </a:solidFill>
              </a:rPr>
              <a:t>”) e territórios indígenas</a:t>
            </a:r>
          </a:p>
          <a:p>
            <a:r>
              <a:rPr lang="pt-BR" dirty="0">
                <a:solidFill>
                  <a:srgbClr val="0070C0"/>
                </a:solidFill>
              </a:rPr>
              <a:t>3.2 – Sobre a população indígena no Brasil</a:t>
            </a:r>
          </a:p>
          <a:p>
            <a:r>
              <a:rPr lang="pt-BR" dirty="0">
                <a:solidFill>
                  <a:srgbClr val="0070C0"/>
                </a:solidFill>
              </a:rPr>
              <a:t>3.3 – Os paradigmas da tutela e da “pureza racial”</a:t>
            </a:r>
          </a:p>
          <a:p>
            <a:r>
              <a:rPr lang="pt-BR" dirty="0">
                <a:solidFill>
                  <a:srgbClr val="0070C0"/>
                </a:solidFill>
              </a:rPr>
              <a:t>3.4 – Indígenas “aldeados” e “não-aldeados”</a:t>
            </a:r>
          </a:p>
          <a:p>
            <a:r>
              <a:rPr lang="pt-BR" dirty="0">
                <a:solidFill>
                  <a:srgbClr val="0070C0"/>
                </a:solidFill>
              </a:rPr>
              <a:t>3.5 – Indígenas “ressurgidos”</a:t>
            </a:r>
          </a:p>
          <a:p>
            <a:r>
              <a:rPr lang="pt-BR" dirty="0">
                <a:solidFill>
                  <a:srgbClr val="0070C0"/>
                </a:solidFill>
              </a:rPr>
              <a:t>3.6 – Do paradigma da tutela às políticas de promoção da igualdade racial</a:t>
            </a:r>
          </a:p>
          <a:p>
            <a:endParaRPr lang="pt-BR" dirty="0"/>
          </a:p>
        </p:txBody>
      </p:sp>
      <p:sp>
        <p:nvSpPr>
          <p:cNvPr id="6" name="Espaço Reservado para Rodapé 5"/>
          <p:cNvSpPr>
            <a:spLocks noGrp="1"/>
          </p:cNvSpPr>
          <p:nvPr>
            <p:ph type="ftr" sz="quarter" idx="11"/>
          </p:nvPr>
        </p:nvSpPr>
        <p:spPr>
          <a:xfrm>
            <a:off x="831850" y="6356350"/>
            <a:ext cx="10521950" cy="365125"/>
          </a:xfrm>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3146889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ítulo 14"/>
          <p:cNvSpPr>
            <a:spLocks noGrp="1"/>
          </p:cNvSpPr>
          <p:nvPr>
            <p:ph type="title"/>
          </p:nvPr>
        </p:nvSpPr>
        <p:spPr>
          <a:xfrm>
            <a:off x="831850" y="1553559"/>
            <a:ext cx="10515600" cy="816268"/>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831850" y="2447841"/>
            <a:ext cx="10515600" cy="3641810"/>
          </a:xfrm>
        </p:spPr>
        <p:txBody>
          <a:bodyPr>
            <a:normAutofit fontScale="92500" lnSpcReduction="20000"/>
          </a:bodyPr>
          <a:lstStyle/>
          <a:p>
            <a:endParaRPr lang="pt-BR" b="1" dirty="0">
              <a:solidFill>
                <a:srgbClr val="0070C0"/>
              </a:solidFill>
            </a:endParaRPr>
          </a:p>
          <a:p>
            <a:r>
              <a:rPr lang="pt-BR" b="1" dirty="0">
                <a:solidFill>
                  <a:srgbClr val="0070C0"/>
                </a:solidFill>
              </a:rPr>
              <a:t>4. Indígenas e quilombolas</a:t>
            </a:r>
          </a:p>
          <a:p>
            <a:endParaRPr lang="pt-BR" b="1" dirty="0">
              <a:solidFill>
                <a:srgbClr val="0070C0"/>
              </a:solidFill>
            </a:endParaRPr>
          </a:p>
          <a:p>
            <a:endParaRPr lang="pt-BR" b="1" dirty="0">
              <a:solidFill>
                <a:srgbClr val="0070C0"/>
              </a:solidFill>
            </a:endParaRPr>
          </a:p>
          <a:p>
            <a:endParaRPr lang="pt-BR" b="1" dirty="0">
              <a:solidFill>
                <a:srgbClr val="0070C0"/>
              </a:solidFill>
            </a:endParaRPr>
          </a:p>
          <a:p>
            <a:endParaRPr lang="pt-BR" b="1" dirty="0">
              <a:solidFill>
                <a:srgbClr val="0070C0"/>
              </a:solidFill>
            </a:endParaRPr>
          </a:p>
          <a:p>
            <a:endParaRPr lang="pt-BR" b="1" dirty="0">
              <a:solidFill>
                <a:srgbClr val="0070C0"/>
              </a:solidFill>
            </a:endParaRPr>
          </a:p>
          <a:p>
            <a:endParaRPr lang="pt-BR" b="1" dirty="0">
              <a:solidFill>
                <a:srgbClr val="0070C0"/>
              </a:solidFill>
            </a:endParaRPr>
          </a:p>
          <a:p>
            <a:endParaRPr lang="pt-BR" b="1" dirty="0">
              <a:solidFill>
                <a:srgbClr val="0070C0"/>
              </a:solidFill>
            </a:endParaRPr>
          </a:p>
          <a:p>
            <a:r>
              <a:rPr lang="pt-BR" sz="1400" b="1" dirty="0">
                <a:solidFill>
                  <a:srgbClr val="0070C0"/>
                </a:solidFill>
              </a:rPr>
              <a:t>                                                                                   (foto: Alice Van </a:t>
            </a:r>
            <a:r>
              <a:rPr lang="pt-BR" sz="1400" b="1" dirty="0" err="1">
                <a:solidFill>
                  <a:srgbClr val="0070C0"/>
                </a:solidFill>
              </a:rPr>
              <a:t>Deursen</a:t>
            </a:r>
            <a:r>
              <a:rPr lang="pt-BR" sz="1400" b="1" dirty="0">
                <a:solidFill>
                  <a:srgbClr val="0070C0"/>
                </a:solidFill>
              </a:rPr>
              <a:t>)</a:t>
            </a:r>
            <a:endParaRPr lang="pt-BR" sz="1400" dirty="0"/>
          </a:p>
        </p:txBody>
      </p:sp>
      <p:sp>
        <p:nvSpPr>
          <p:cNvPr id="6" name="Espaço Reservado para Rodapé 5"/>
          <p:cNvSpPr>
            <a:spLocks noGrp="1"/>
          </p:cNvSpPr>
          <p:nvPr>
            <p:ph type="ftr" sz="quarter" idx="11"/>
          </p:nvPr>
        </p:nvSpPr>
        <p:spPr>
          <a:xfrm>
            <a:off x="831850" y="6356350"/>
            <a:ext cx="10521950" cy="365125"/>
          </a:xfrm>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pic>
        <p:nvPicPr>
          <p:cNvPr id="18" name="Imagem 17">
            <a:extLst>
              <a:ext uri="{FF2B5EF4-FFF2-40B4-BE49-F238E27FC236}">
                <a16:creationId xmlns:a16="http://schemas.microsoft.com/office/drawing/2014/main" id="{C71E4651-553F-4E44-AE35-ABA01D95B334}"/>
              </a:ext>
            </a:extLst>
          </p:cNvPr>
          <p:cNvPicPr>
            <a:picLocks noChangeAspect="1"/>
          </p:cNvPicPr>
          <p:nvPr/>
        </p:nvPicPr>
        <p:blipFill>
          <a:blip r:embed="rId8"/>
          <a:stretch>
            <a:fillRect/>
          </a:stretch>
        </p:blipFill>
        <p:spPr>
          <a:xfrm>
            <a:off x="6060701" y="2404608"/>
            <a:ext cx="5299791" cy="3795713"/>
          </a:xfrm>
          <a:prstGeom prst="rect">
            <a:avLst/>
          </a:prstGeom>
        </p:spPr>
      </p:pic>
    </p:spTree>
    <p:extLst>
      <p:ext uri="{BB962C8B-B14F-4D97-AF65-F5344CB8AC3E}">
        <p14:creationId xmlns:p14="http://schemas.microsoft.com/office/powerpoint/2010/main" val="2830248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ítulo 14"/>
          <p:cNvSpPr>
            <a:spLocks noGrp="1"/>
          </p:cNvSpPr>
          <p:nvPr>
            <p:ph type="title"/>
          </p:nvPr>
        </p:nvSpPr>
        <p:spPr>
          <a:xfrm>
            <a:off x="831850" y="1553559"/>
            <a:ext cx="10515600" cy="816268"/>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831850" y="2447841"/>
            <a:ext cx="10515600" cy="3641810"/>
          </a:xfrm>
        </p:spPr>
        <p:txBody>
          <a:bodyPr>
            <a:normAutofit lnSpcReduction="10000"/>
          </a:bodyPr>
          <a:lstStyle/>
          <a:p>
            <a:r>
              <a:rPr lang="pt-BR" sz="2600" b="1" dirty="0">
                <a:solidFill>
                  <a:srgbClr val="0070C0"/>
                </a:solidFill>
              </a:rPr>
              <a:t>5. Povos e comunidades tradicionais</a:t>
            </a:r>
          </a:p>
          <a:p>
            <a:pPr algn="just"/>
            <a:r>
              <a:rPr lang="pt-PT" sz="2600" dirty="0">
                <a:solidFill>
                  <a:srgbClr val="0070C0"/>
                </a:solidFill>
              </a:rPr>
              <a:t>O Decreto 6040/2007 instituiu a Política Nacional de Desenvolvimento Sustentável dos Povos e Comunidades Tradicionais que, em seu artigo 3º, assim definia seu objeto:</a:t>
            </a:r>
            <a:endParaRPr lang="pt-BR" sz="2600" dirty="0">
              <a:solidFill>
                <a:srgbClr val="0070C0"/>
              </a:solidFill>
            </a:endParaRPr>
          </a:p>
          <a:p>
            <a:pPr algn="just"/>
            <a:r>
              <a:rPr lang="pt-PT" sz="2600" dirty="0">
                <a:solidFill>
                  <a:srgbClr val="0070C0"/>
                </a:solidFill>
              </a:rPr>
              <a:t>“Povos e Comunidades Tradicionais: grupos culturalmente diferenciados e que se reconhecem como tais, que possuem formas próprias de organização social, que ocupam e usam territórios e recursos naturais como condição para sua reprodução cultural, social, religiosa, ancestral e econômica, utilizando conhecimentos, inovações e práticas gerados e transmitidos pela tradição.”</a:t>
            </a:r>
            <a:endParaRPr lang="pt-BR" sz="2600" dirty="0">
              <a:solidFill>
                <a:srgbClr val="0070C0"/>
              </a:solidFill>
            </a:endParaRPr>
          </a:p>
          <a:p>
            <a:endParaRPr lang="pt-BR" dirty="0"/>
          </a:p>
        </p:txBody>
      </p:sp>
      <p:sp>
        <p:nvSpPr>
          <p:cNvPr id="6" name="Espaço Reservado para Rodapé 5"/>
          <p:cNvSpPr>
            <a:spLocks noGrp="1"/>
          </p:cNvSpPr>
          <p:nvPr>
            <p:ph type="ftr" sz="quarter" idx="11"/>
          </p:nvPr>
        </p:nvSpPr>
        <p:spPr>
          <a:xfrm>
            <a:off x="831850" y="6356350"/>
            <a:ext cx="10521950" cy="365125"/>
          </a:xfrm>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4037107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ítulo 14"/>
          <p:cNvSpPr>
            <a:spLocks noGrp="1"/>
          </p:cNvSpPr>
          <p:nvPr>
            <p:ph type="title"/>
          </p:nvPr>
        </p:nvSpPr>
        <p:spPr>
          <a:xfrm>
            <a:off x="831850" y="1553559"/>
            <a:ext cx="10515600" cy="816268"/>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543339" y="2447840"/>
            <a:ext cx="11105321" cy="3737204"/>
          </a:xfrm>
        </p:spPr>
        <p:txBody>
          <a:bodyPr>
            <a:normAutofit fontScale="77500" lnSpcReduction="20000"/>
          </a:bodyPr>
          <a:lstStyle/>
          <a:p>
            <a:r>
              <a:rPr lang="pt-BR" sz="3100" b="1" dirty="0">
                <a:solidFill>
                  <a:srgbClr val="0070C0"/>
                </a:solidFill>
              </a:rPr>
              <a:t>6. Racismo ambiental</a:t>
            </a:r>
          </a:p>
          <a:p>
            <a:pPr algn="just"/>
            <a:r>
              <a:rPr lang="pt-BR" sz="2700" dirty="0">
                <a:solidFill>
                  <a:srgbClr val="0070C0"/>
                </a:solidFill>
              </a:rPr>
              <a:t>“...o</a:t>
            </a:r>
            <a:r>
              <a:rPr lang="pt-BR" sz="2700" u="sng" dirty="0">
                <a:solidFill>
                  <a:srgbClr val="0070C0"/>
                </a:solidFill>
                <a:hlinkClick r:id="rId2" tooltip="Link para o artigo: Racismo Ambiental: expropriação do território e negação da cidadania*">
                  <a:extLst>
                    <a:ext uri="{A12FA001-AC4F-418D-AE19-62706E023703}">
                      <ahyp:hlinkClr xmlns:ahyp="http://schemas.microsoft.com/office/drawing/2018/hyperlinkcolor" val="tx"/>
                    </a:ext>
                  </a:extLst>
                </a:hlinkClick>
              </a:rPr>
              <a:t> Racismo Ambiental é constituído por injustiças sociais e ambientais que recaem de forma implacável sobre etnias e populações mais vulneráveis</a:t>
            </a:r>
            <a:r>
              <a:rPr lang="pt-BR" sz="2700" dirty="0">
                <a:solidFill>
                  <a:srgbClr val="0070C0"/>
                </a:solidFill>
              </a:rPr>
              <a:t>. O Racismo Ambiental não se configura apenas através de ações que tenham uma intenção racista, mas, igualmente, através de ações que tenham impacto “racial”, não obstante a intenção que lhes tenha dado origem.</a:t>
            </a:r>
          </a:p>
          <a:p>
            <a:pPr algn="just"/>
            <a:r>
              <a:rPr lang="pt-BR" sz="1400" dirty="0">
                <a:solidFill>
                  <a:srgbClr val="0070C0"/>
                </a:solidFill>
              </a:rPr>
              <a:t>...</a:t>
            </a:r>
          </a:p>
          <a:p>
            <a:pPr algn="just" fontAlgn="base"/>
            <a:r>
              <a:rPr lang="pt-BR" sz="2700" dirty="0">
                <a:solidFill>
                  <a:srgbClr val="0070C0"/>
                </a:solidFill>
              </a:rPr>
              <a:t>As comunidades indígenas e quilombolas também são afetadas pelo racismo ambiental que, historicamente, têm seu direito à terra cerceado, têm seus territórios invadidos, ainda que estejam demarcados, e sofrem diversas violações em conflitos.</a:t>
            </a:r>
          </a:p>
          <a:p>
            <a:pPr algn="just" fontAlgn="base"/>
            <a:r>
              <a:rPr lang="pt-BR" sz="2700" dirty="0">
                <a:solidFill>
                  <a:srgbClr val="0070C0"/>
                </a:solidFill>
              </a:rPr>
              <a:t>As comunidades indígenas, porém, são as que mais contribuem para a preservação do meio ambiente. Um levantamento feito pela organização </a:t>
            </a:r>
            <a:r>
              <a:rPr lang="pt-BR" sz="2700" dirty="0" err="1">
                <a:solidFill>
                  <a:srgbClr val="0070C0"/>
                </a:solidFill>
              </a:rPr>
              <a:t>MapBiomas</a:t>
            </a:r>
            <a:r>
              <a:rPr lang="pt-BR" sz="2700" dirty="0">
                <a:solidFill>
                  <a:srgbClr val="0070C0"/>
                </a:solidFill>
              </a:rPr>
              <a:t> com base em imagens de satélites e em inteligência artificial mostra que,</a:t>
            </a:r>
            <a:r>
              <a:rPr lang="pt-BR" sz="2700" dirty="0">
                <a:solidFill>
                  <a:srgbClr val="0070C0"/>
                </a:solidFill>
                <a:hlinkClick r:id="rId3" tooltip="Link para matéria do MapBiomas: TERRAS INDÍGENAS CONTRIBUEM PARA A PRESERVAÇÃO DAS FLORESTAS">
                  <a:extLst>
                    <a:ext uri="{A12FA001-AC4F-418D-AE19-62706E023703}">
                      <ahyp:hlinkClr xmlns:ahyp="http://schemas.microsoft.com/office/drawing/2018/hyperlinkcolor" val="tx"/>
                    </a:ext>
                  </a:extLst>
                </a:hlinkClick>
              </a:rPr>
              <a:t> entre 1985 e 2020, as áreas mais preservadas do Brasil foram as terras indígenas</a:t>
            </a:r>
            <a:r>
              <a:rPr lang="pt-BR" sz="2700" dirty="0">
                <a:solidFill>
                  <a:srgbClr val="0070C0"/>
                </a:solidFill>
              </a:rPr>
              <a:t> – tanto as já demarcadas quanto as que ainda esperam por demarcação.”</a:t>
            </a:r>
            <a:r>
              <a:rPr lang="pt-BR" dirty="0">
                <a:solidFill>
                  <a:srgbClr val="0070C0"/>
                </a:solidFill>
              </a:rPr>
              <a:t> </a:t>
            </a:r>
            <a:r>
              <a:rPr lang="pt-BR" sz="1600" dirty="0">
                <a:solidFill>
                  <a:srgbClr val="0070C0"/>
                </a:solidFill>
              </a:rPr>
              <a:t>(fonte: </a:t>
            </a:r>
            <a:r>
              <a:rPr lang="pt-BR" sz="1600" dirty="0">
                <a:solidFill>
                  <a:srgbClr val="0070C0"/>
                </a:solidFill>
                <a:hlinkClick r:id="rId4"/>
              </a:rPr>
              <a:t>https://www.gov.br/</a:t>
            </a:r>
            <a:r>
              <a:rPr lang="pt-BR" sz="1600" dirty="0" err="1">
                <a:solidFill>
                  <a:srgbClr val="0070C0"/>
                </a:solidFill>
                <a:hlinkClick r:id="rId4"/>
              </a:rPr>
              <a:t>secom</a:t>
            </a:r>
            <a:r>
              <a:rPr lang="pt-BR" sz="1600" dirty="0">
                <a:solidFill>
                  <a:srgbClr val="0070C0"/>
                </a:solidFill>
                <a:hlinkClick r:id="rId4"/>
              </a:rPr>
              <a:t>/</a:t>
            </a:r>
            <a:r>
              <a:rPr lang="pt-BR" sz="1600" dirty="0" err="1">
                <a:solidFill>
                  <a:srgbClr val="0070C0"/>
                </a:solidFill>
                <a:hlinkClick r:id="rId4"/>
              </a:rPr>
              <a:t>pt-br</a:t>
            </a:r>
            <a:r>
              <a:rPr lang="pt-BR" sz="1600" dirty="0">
                <a:solidFill>
                  <a:srgbClr val="0070C0"/>
                </a:solidFill>
                <a:hlinkClick r:id="rId4"/>
              </a:rPr>
              <a:t>/fatos/brasil-contra-</a:t>
            </a:r>
            <a:r>
              <a:rPr lang="pt-BR" sz="1600" dirty="0" err="1">
                <a:solidFill>
                  <a:srgbClr val="0070C0"/>
                </a:solidFill>
                <a:hlinkClick r:id="rId4"/>
              </a:rPr>
              <a:t>fake</a:t>
            </a:r>
            <a:r>
              <a:rPr lang="pt-BR" sz="1600" dirty="0">
                <a:solidFill>
                  <a:srgbClr val="0070C0"/>
                </a:solidFill>
                <a:hlinkClick r:id="rId4"/>
              </a:rPr>
              <a:t>/noticias/2024/o-que-e-racismo-ambiental-e-de-que-forma-impacta-populacoes-mais-vulneráveis</a:t>
            </a:r>
            <a:r>
              <a:rPr lang="pt-BR" sz="1600" dirty="0">
                <a:solidFill>
                  <a:srgbClr val="0070C0"/>
                </a:solidFill>
              </a:rPr>
              <a:t>, acesso em 8/11/2024 21:03 </a:t>
            </a:r>
            <a:r>
              <a:rPr lang="pt-BR" sz="1600" dirty="0" err="1">
                <a:solidFill>
                  <a:srgbClr val="0070C0"/>
                </a:solidFill>
              </a:rPr>
              <a:t>hs</a:t>
            </a:r>
            <a:r>
              <a:rPr lang="pt-BR" sz="1600" dirty="0">
                <a:solidFill>
                  <a:srgbClr val="0070C0"/>
                </a:solidFill>
              </a:rPr>
              <a:t>.)</a:t>
            </a:r>
          </a:p>
          <a:p>
            <a:endParaRPr lang="pt-BR" dirty="0">
              <a:solidFill>
                <a:srgbClr val="0070C0"/>
              </a:solidFill>
            </a:endParaRPr>
          </a:p>
        </p:txBody>
      </p:sp>
      <p:sp>
        <p:nvSpPr>
          <p:cNvPr id="6" name="Espaço Reservado para Rodapé 5"/>
          <p:cNvSpPr>
            <a:spLocks noGrp="1"/>
          </p:cNvSpPr>
          <p:nvPr>
            <p:ph type="ftr" sz="quarter" idx="11"/>
          </p:nvPr>
        </p:nvSpPr>
        <p:spPr>
          <a:xfrm>
            <a:off x="831850" y="6356350"/>
            <a:ext cx="10521950" cy="365125"/>
          </a:xfrm>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REALIZAÇÃO:                                             APOIADORES: </a:t>
            </a:r>
          </a:p>
        </p:txBody>
      </p:sp>
      <p:pic>
        <p:nvPicPr>
          <p:cNvPr id="7" name="Espaço Reservado para Conteúdo 6"/>
          <p:cNvPicPr>
            <a:picLocks noGrp="1" noChangeAspect="1"/>
          </p:cNvPicPr>
          <p:nvPr>
            <p:ph idx="4294967295"/>
          </p:nvPr>
        </p:nvPicPr>
        <p:blipFill>
          <a:blip r:embed="rId5"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Imagem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2497503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ítulo 14"/>
          <p:cNvSpPr>
            <a:spLocks noGrp="1"/>
          </p:cNvSpPr>
          <p:nvPr>
            <p:ph type="title"/>
          </p:nvPr>
        </p:nvSpPr>
        <p:spPr>
          <a:xfrm>
            <a:off x="831850" y="1553559"/>
            <a:ext cx="10515600" cy="816268"/>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831850" y="2447841"/>
            <a:ext cx="10515600" cy="3641810"/>
          </a:xfrm>
        </p:spPr>
        <p:txBody>
          <a:bodyPr>
            <a:normAutofit fontScale="85000" lnSpcReduction="10000"/>
          </a:bodyPr>
          <a:lstStyle/>
          <a:p>
            <a:r>
              <a:rPr lang="pt-BR" sz="3100" b="1" dirty="0">
                <a:solidFill>
                  <a:srgbClr val="0070C0"/>
                </a:solidFill>
              </a:rPr>
              <a:t>6. Racismo ambiental</a:t>
            </a:r>
          </a:p>
          <a:p>
            <a:pPr algn="just">
              <a:defRPr/>
            </a:pPr>
            <a:r>
              <a:rPr lang="pt-BR" altLang="pt-BR" sz="3200" dirty="0">
                <a:solidFill>
                  <a:srgbClr val="0070C0"/>
                </a:solidFill>
              </a:rPr>
              <a:t>“‘Injustiça Ambiental’ é definida, complementarmente, como ‘o mecanismo pelo qual sociedades desiguais, do ponto de vista econômico e social, destinam maior carga de danos ambientais do desenvolvimento às populações de baixa renda, aos grupos sociais discriminados, aos povos étnicos tradicionais, aos bairros operários, às populações marginalizadas e vulneráveis’ (Declaração da Rede Brasileira de Justiça Ambiental).” (Herculano, S.; Pacheco, T., 2006. Racismo Ambiental. I Seminário Brasileiro Sobre Racismo Ambiental. Rio de Janeiro: FASE - Projeto Brasil Sustentável e Democrático, p. 25)</a:t>
            </a:r>
          </a:p>
          <a:p>
            <a:pPr algn="just">
              <a:defRPr/>
            </a:pPr>
            <a:endParaRPr lang="pt-BR" altLang="pt-BR" sz="3200" dirty="0">
              <a:solidFill>
                <a:srgbClr val="002060"/>
              </a:solidFill>
            </a:endParaRPr>
          </a:p>
          <a:p>
            <a:pPr algn="just">
              <a:defRPr/>
            </a:pPr>
            <a:endParaRPr lang="pt-BR" altLang="pt-BR" sz="3200" dirty="0">
              <a:solidFill>
                <a:srgbClr val="002060"/>
              </a:solidFill>
            </a:endParaRPr>
          </a:p>
          <a:p>
            <a:endParaRPr lang="pt-BR" sz="3100" b="1" dirty="0">
              <a:solidFill>
                <a:srgbClr val="0070C0"/>
              </a:solidFill>
            </a:endParaRPr>
          </a:p>
          <a:p>
            <a:endParaRPr lang="pt-BR" dirty="0">
              <a:solidFill>
                <a:srgbClr val="0070C0"/>
              </a:solidFill>
            </a:endParaRPr>
          </a:p>
        </p:txBody>
      </p:sp>
      <p:sp>
        <p:nvSpPr>
          <p:cNvPr id="6" name="Espaço Reservado para Rodapé 5"/>
          <p:cNvSpPr>
            <a:spLocks noGrp="1"/>
          </p:cNvSpPr>
          <p:nvPr>
            <p:ph type="ftr" sz="quarter" idx="11"/>
          </p:nvPr>
        </p:nvSpPr>
        <p:spPr>
          <a:xfrm>
            <a:off x="831850" y="6356350"/>
            <a:ext cx="10521950" cy="365125"/>
          </a:xfrm>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1912485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ítulo 14"/>
          <p:cNvSpPr>
            <a:spLocks noGrp="1"/>
          </p:cNvSpPr>
          <p:nvPr>
            <p:ph type="title"/>
          </p:nvPr>
        </p:nvSpPr>
        <p:spPr>
          <a:xfrm>
            <a:off x="831850" y="1553559"/>
            <a:ext cx="10515600" cy="816268"/>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831850" y="2447841"/>
            <a:ext cx="10515600" cy="3641810"/>
          </a:xfrm>
        </p:spPr>
        <p:txBody>
          <a:bodyPr>
            <a:normAutofit fontScale="92500" lnSpcReduction="10000"/>
          </a:bodyPr>
          <a:lstStyle/>
          <a:p>
            <a:r>
              <a:rPr lang="pt-BR" sz="2600" b="1" dirty="0">
                <a:solidFill>
                  <a:srgbClr val="0070C0"/>
                </a:solidFill>
              </a:rPr>
              <a:t>6. Pandemia de agrotóxicos? – SINDEMIA </a:t>
            </a:r>
            <a:r>
              <a:rPr lang="pt-BR" sz="2600" b="1" u="sng" dirty="0">
                <a:solidFill>
                  <a:srgbClr val="0070C0"/>
                </a:solidFill>
              </a:rPr>
              <a:t>BRASILEIRA</a:t>
            </a:r>
            <a:r>
              <a:rPr lang="pt-BR" sz="2600" b="1" dirty="0">
                <a:solidFill>
                  <a:srgbClr val="0070C0"/>
                </a:solidFill>
              </a:rPr>
              <a:t> DE AGROTÓXICOS</a:t>
            </a:r>
          </a:p>
          <a:p>
            <a:pPr algn="just"/>
            <a:r>
              <a:rPr lang="pt-BR" sz="2600" dirty="0">
                <a:solidFill>
                  <a:srgbClr val="0070C0"/>
                </a:solidFill>
              </a:rPr>
              <a:t>O Brasil é, atualmente, o país que </a:t>
            </a:r>
            <a:r>
              <a:rPr lang="pt-BR" sz="2600" u="sng" dirty="0">
                <a:solidFill>
                  <a:srgbClr val="0070C0"/>
                </a:solidFill>
                <a:hlinkClick r:id="rId2">
                  <a:extLst>
                    <a:ext uri="{A12FA001-AC4F-418D-AE19-62706E023703}">
                      <ahyp:hlinkClr xmlns:ahyp="http://schemas.microsoft.com/office/drawing/2018/hyperlinkcolor" val="tx"/>
                    </a:ext>
                  </a:extLst>
                </a:hlinkClick>
              </a:rPr>
              <a:t>mais consume agrotóxicos no planeta.</a:t>
            </a:r>
            <a:r>
              <a:rPr lang="pt-BR" sz="2600" dirty="0">
                <a:solidFill>
                  <a:srgbClr val="0070C0"/>
                </a:solidFill>
              </a:rPr>
              <a:t> Também é o país que pratica seu uso mais intensivo: “10,9 quilos de agrotóxicos por hectare em 2021 – mais do que o triplo dos Estados Unidos (2,8 quilos por hectare) e mais do que o dobro da Itália (5,4 quilos por hectare)”, segundo dados da Organização das Nações Unidas para Alimentação e Agricultura (FAO).</a:t>
            </a:r>
          </a:p>
          <a:p>
            <a:pPr algn="just"/>
            <a:r>
              <a:rPr lang="pt-BR" sz="2600" dirty="0">
                <a:solidFill>
                  <a:srgbClr val="0070C0"/>
                </a:solidFill>
              </a:rPr>
              <a:t>Durante o governo anterior, de Jair Messias Bolsonaro (2019-2022), 45% dos agrotóxicos (dos 1801 produtos registrados entre janeiro de 2019 e junho de 2022) liberados para uso no Brasil, eram – e ainda são – proibidos pela União Europeia, segundo dados levantados por Sônia </a:t>
            </a:r>
            <a:r>
              <a:rPr lang="pt-BR" sz="2600" dirty="0" err="1">
                <a:solidFill>
                  <a:srgbClr val="0070C0"/>
                </a:solidFill>
              </a:rPr>
              <a:t>Hess</a:t>
            </a:r>
            <a:r>
              <a:rPr lang="pt-BR" sz="2600" dirty="0">
                <a:solidFill>
                  <a:srgbClr val="0070C0"/>
                </a:solidFill>
              </a:rPr>
              <a:t> em publicações do Diário Oficial, divulgados pela Agência Pública e Repórter Brasil.</a:t>
            </a:r>
          </a:p>
        </p:txBody>
      </p:sp>
      <p:sp>
        <p:nvSpPr>
          <p:cNvPr id="6" name="Espaço Reservado para Rodapé 5"/>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2832389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ítulo 14"/>
          <p:cNvSpPr>
            <a:spLocks noGrp="1"/>
          </p:cNvSpPr>
          <p:nvPr>
            <p:ph type="title"/>
          </p:nvPr>
        </p:nvSpPr>
        <p:spPr>
          <a:xfrm>
            <a:off x="831850" y="1553559"/>
            <a:ext cx="10515600" cy="816268"/>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831850" y="2447841"/>
            <a:ext cx="10515600" cy="3641810"/>
          </a:xfrm>
        </p:spPr>
        <p:txBody>
          <a:bodyPr>
            <a:normAutofit/>
          </a:bodyPr>
          <a:lstStyle/>
          <a:p>
            <a:r>
              <a:rPr lang="pt-BR" b="1" dirty="0">
                <a:solidFill>
                  <a:srgbClr val="0070C0"/>
                </a:solidFill>
              </a:rPr>
              <a:t>6. Pandemia de agrotóxicos? – SINDEMIA </a:t>
            </a:r>
            <a:r>
              <a:rPr lang="pt-BR" b="1" u="sng" dirty="0">
                <a:solidFill>
                  <a:srgbClr val="0070C0"/>
                </a:solidFill>
              </a:rPr>
              <a:t>BRASILEIRA</a:t>
            </a:r>
            <a:r>
              <a:rPr lang="pt-BR" b="1" dirty="0">
                <a:solidFill>
                  <a:srgbClr val="0070C0"/>
                </a:solidFill>
              </a:rPr>
              <a:t> DE AGROTÓXICOS</a:t>
            </a:r>
          </a:p>
          <a:p>
            <a:pPr algn="just"/>
            <a:r>
              <a:rPr lang="pt-BR" dirty="0">
                <a:solidFill>
                  <a:srgbClr val="0070C0"/>
                </a:solidFill>
              </a:rPr>
              <a:t>O Projeto de Lei 1459/2022 (popularmente conhecido como “PL do Veneno”) que tramita, desde então, na Comissão de Agricultura do Senado, facilitaria ainda mais o registro de agrotóxicos em nosso país, com a alegada justificativa de que modernizariam sua agricultura.</a:t>
            </a:r>
          </a:p>
          <a:p>
            <a:pPr algn="just"/>
            <a:r>
              <a:rPr lang="pt-BR" dirty="0">
                <a:solidFill>
                  <a:srgbClr val="0070C0"/>
                </a:solidFill>
              </a:rPr>
              <a:t>O ”Atlas Geografia do uso de agrotóxicos no Brasil e conexões com a União Europeia</a:t>
            </a:r>
            <a:r>
              <a:rPr lang="pt-BR" i="1" dirty="0">
                <a:solidFill>
                  <a:srgbClr val="0070C0"/>
                </a:solidFill>
              </a:rPr>
              <a:t>”</a:t>
            </a:r>
            <a:r>
              <a:rPr lang="pt-BR" dirty="0">
                <a:solidFill>
                  <a:srgbClr val="0070C0"/>
                </a:solidFill>
              </a:rPr>
              <a:t> publicado em 2017 pela pesquisadora da USP Larissa </a:t>
            </a:r>
            <a:r>
              <a:rPr lang="pt-BR" dirty="0" err="1">
                <a:solidFill>
                  <a:srgbClr val="0070C0"/>
                </a:solidFill>
              </a:rPr>
              <a:t>Bombardi</a:t>
            </a:r>
            <a:r>
              <a:rPr lang="pt-BR" dirty="0">
                <a:solidFill>
                  <a:srgbClr val="0070C0"/>
                </a:solidFill>
              </a:rPr>
              <a:t>, mostra que quatro plantações são o destino de 79% das vendas de agrotóxicos no país: 52% para a soja, 10% para o milho, 10% para a cana-de-açúcar e 7% para o algodão.</a:t>
            </a:r>
          </a:p>
          <a:p>
            <a:pPr marL="457200" indent="-457200">
              <a:buAutoNum type="arabicPeriod"/>
            </a:pPr>
            <a:endParaRPr lang="pt-BR" b="1" dirty="0">
              <a:solidFill>
                <a:srgbClr val="0070C0"/>
              </a:solidFill>
            </a:endParaRPr>
          </a:p>
        </p:txBody>
      </p:sp>
      <p:sp>
        <p:nvSpPr>
          <p:cNvPr id="6" name="Espaço Reservado para Rodapé 5"/>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291396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ítulo 14"/>
          <p:cNvSpPr>
            <a:spLocks noGrp="1"/>
          </p:cNvSpPr>
          <p:nvPr>
            <p:ph type="title"/>
          </p:nvPr>
        </p:nvSpPr>
        <p:spPr>
          <a:xfrm>
            <a:off x="831850" y="1553559"/>
            <a:ext cx="10515600" cy="816268"/>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410817" y="2447841"/>
            <a:ext cx="11317357" cy="3641810"/>
          </a:xfrm>
        </p:spPr>
        <p:txBody>
          <a:bodyPr>
            <a:normAutofit fontScale="62500" lnSpcReduction="20000"/>
          </a:bodyPr>
          <a:lstStyle/>
          <a:p>
            <a:r>
              <a:rPr lang="pt-BR" sz="3800" b="1" dirty="0">
                <a:solidFill>
                  <a:srgbClr val="0070C0"/>
                </a:solidFill>
              </a:rPr>
              <a:t>6. Pandemia de agrotóxicos? </a:t>
            </a:r>
            <a:r>
              <a:rPr lang="pt-BR" sz="4000" b="1" dirty="0">
                <a:solidFill>
                  <a:srgbClr val="0070C0"/>
                </a:solidFill>
              </a:rPr>
              <a:t>– SINDEMIA </a:t>
            </a:r>
            <a:r>
              <a:rPr lang="pt-BR" sz="4000" b="1" u="sng" dirty="0">
                <a:solidFill>
                  <a:srgbClr val="0070C0"/>
                </a:solidFill>
              </a:rPr>
              <a:t>BRASILEIRA</a:t>
            </a:r>
            <a:r>
              <a:rPr lang="pt-BR" sz="4000" b="1" dirty="0">
                <a:solidFill>
                  <a:srgbClr val="0070C0"/>
                </a:solidFill>
              </a:rPr>
              <a:t> DE AGROTÓXICOS</a:t>
            </a:r>
            <a:endParaRPr lang="pt-BR" sz="3800" b="1" dirty="0">
              <a:solidFill>
                <a:srgbClr val="0070C0"/>
              </a:solidFill>
            </a:endParaRPr>
          </a:p>
          <a:p>
            <a:pPr algn="just"/>
            <a:r>
              <a:rPr lang="pt-BR" sz="3500" dirty="0">
                <a:solidFill>
                  <a:srgbClr val="0070C0"/>
                </a:solidFill>
              </a:rPr>
              <a:t>Além da monocultura da soja, apresenta-se como ameaça à saúde das populações, especialmente as formadas por povos originários e comunidades tradicionais, como indígenas, quilombolas e agricultores/as familiares, a monocultura do eucalipto, que se utiliza de forma indiscriminada da pulverização de agrotóxicos.</a:t>
            </a:r>
          </a:p>
          <a:p>
            <a:pPr algn="just"/>
            <a:r>
              <a:rPr lang="pt-BR" sz="3500" dirty="0">
                <a:solidFill>
                  <a:srgbClr val="0070C0"/>
                </a:solidFill>
              </a:rPr>
              <a:t>O diagnóstico de intoxicações em seres humanos é considerado atribuição de profissionais de saúde bastante especializados (médicos do trabalho, toxicologistas, farmacêuticos-bioquímicos).</a:t>
            </a:r>
          </a:p>
          <a:p>
            <a:pPr algn="just"/>
            <a:r>
              <a:rPr lang="pt-BR" sz="3500" dirty="0">
                <a:solidFill>
                  <a:srgbClr val="0070C0"/>
                </a:solidFill>
              </a:rPr>
              <a:t>Ocorre que, se antes do governo Bolsonaro, esses profissionais já eram muito raros e mal distribuídos pela rede de serviços do SUS, com a massiva liberação de agrotóxicos por ele promovida, a demanda reprimida e/ou não-identificada por esses profissionais, logicamente, terá aumentado na mesma proporção (já que, como se sabe, muitos quadros de intoxicação não são diagnosticados como tal, sequer pelos profissionais de saúde disponibilizados pela rede de serviços do SUS, simplesmente porque a toxicologia não fez parte de sua formação).</a:t>
            </a:r>
            <a:endParaRPr lang="pt-BR" sz="3500" b="1" dirty="0">
              <a:solidFill>
                <a:srgbClr val="0070C0"/>
              </a:solidFill>
            </a:endParaRPr>
          </a:p>
        </p:txBody>
      </p:sp>
      <p:sp>
        <p:nvSpPr>
          <p:cNvPr id="6" name="Espaço Reservado para Rodapé 5"/>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3356528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ítulo 14"/>
          <p:cNvSpPr>
            <a:spLocks noGrp="1"/>
          </p:cNvSpPr>
          <p:nvPr>
            <p:ph type="title"/>
          </p:nvPr>
        </p:nvSpPr>
        <p:spPr>
          <a:xfrm>
            <a:off x="831850" y="1553559"/>
            <a:ext cx="10515600" cy="816268"/>
          </a:xfrm>
        </p:spPr>
        <p:txBody>
          <a:bodyPr>
            <a:noAutofit/>
          </a:bodyPr>
          <a:lstStyle/>
          <a:p>
            <a:r>
              <a:rPr lang="pt-BR" sz="2200" b="1" dirty="0">
                <a:solidFill>
                  <a:srgbClr val="00B050"/>
                </a:solidFill>
                <a:latin typeface="Arial" panose="020B0604020202020204" pitchFamily="34" charset="0"/>
                <a:cs typeface="Arial" panose="020B0604020202020204" pitchFamily="34" charset="0"/>
              </a:rPr>
              <a:t>SANEAMENTO RURAL EM TERRITÓRIOS INDÍGENAS E COMUNIDADES TRADICIONAIS, EM TEMPOS DA PANDEMIA DE AGROTÓXICOS:</a:t>
            </a:r>
            <a:br>
              <a:rPr lang="pt-BR" sz="2200" b="1" dirty="0">
                <a:solidFill>
                  <a:srgbClr val="00B050"/>
                </a:solidFill>
                <a:latin typeface="Arial" panose="020B0604020202020204" pitchFamily="34" charset="0"/>
                <a:cs typeface="Arial" panose="020B0604020202020204" pitchFamily="34" charset="0"/>
              </a:rPr>
            </a:br>
            <a:r>
              <a:rPr lang="pt-BR" sz="2200" b="1" dirty="0">
                <a:solidFill>
                  <a:srgbClr val="00B050"/>
                </a:solidFill>
                <a:latin typeface="Arial" panose="020B0604020202020204" pitchFamily="34" charset="0"/>
                <a:cs typeface="Arial" panose="020B0604020202020204" pitchFamily="34" charset="0"/>
              </a:rPr>
              <a:t>repensando diagnósticos, monitoramento e indicadores</a:t>
            </a:r>
            <a:endParaRPr lang="pt-BR" sz="2200" dirty="0"/>
          </a:p>
        </p:txBody>
      </p:sp>
      <p:sp>
        <p:nvSpPr>
          <p:cNvPr id="16" name="Espaço Reservado para Texto 15"/>
          <p:cNvSpPr>
            <a:spLocks noGrp="1"/>
          </p:cNvSpPr>
          <p:nvPr>
            <p:ph type="body" idx="1"/>
          </p:nvPr>
        </p:nvSpPr>
        <p:spPr>
          <a:xfrm>
            <a:off x="357809" y="2447840"/>
            <a:ext cx="11476381" cy="3766714"/>
          </a:xfrm>
        </p:spPr>
        <p:txBody>
          <a:bodyPr>
            <a:normAutofit fontScale="70000" lnSpcReduction="20000"/>
          </a:bodyPr>
          <a:lstStyle/>
          <a:p>
            <a:pPr algn="ctr"/>
            <a:r>
              <a:rPr lang="pt-BR" sz="3400" b="1" u="sng" dirty="0">
                <a:solidFill>
                  <a:srgbClr val="0070C0"/>
                </a:solidFill>
              </a:rPr>
              <a:t>PROPOSTAS</a:t>
            </a:r>
          </a:p>
          <a:p>
            <a:pPr algn="just"/>
            <a:r>
              <a:rPr lang="pt-BR" sz="2900" dirty="0">
                <a:solidFill>
                  <a:srgbClr val="0070C0"/>
                </a:solidFill>
              </a:rPr>
              <a:t>1 – Equipar os serviços e capacitar, de modo integrado, os profissionais envolvidos com as vigilâncias epidemiológica e sanitária, e com instituições e entidades responsáveis por ações de saneamento (básico, rural e ambiental), para realizar e aprimorar diagnósticos sobre a presença de agrotóxicos no ambiente e suas repercussões sobre a saúde humana e animal.</a:t>
            </a:r>
          </a:p>
          <a:p>
            <a:pPr algn="just"/>
            <a:r>
              <a:rPr lang="pt-BR" sz="2900" dirty="0">
                <a:solidFill>
                  <a:srgbClr val="0070C0"/>
                </a:solidFill>
              </a:rPr>
              <a:t>2 – Elaborar uma linha de cuidado para orientar a rede de vigilância (tanto os profissionais de saúde, quanto seus demais integrantes), que interaja com os saberes construídos com as comunidades e segmentos sociais envolvidos.</a:t>
            </a:r>
          </a:p>
          <a:p>
            <a:pPr algn="just"/>
            <a:r>
              <a:rPr lang="pt-BR" sz="2900" dirty="0">
                <a:solidFill>
                  <a:srgbClr val="0070C0"/>
                </a:solidFill>
              </a:rPr>
              <a:t>3 – Promover a identificação participativa (especialmente com os segmentos mais vulneráveis da população) sobre os agrotóxicos mais utilizados em suas respectivas regiões/territórios de moradia e atuação.</a:t>
            </a:r>
          </a:p>
          <a:p>
            <a:pPr algn="just"/>
            <a:r>
              <a:rPr lang="pt-BR" sz="2900" dirty="0">
                <a:solidFill>
                  <a:srgbClr val="0070C0"/>
                </a:solidFill>
              </a:rPr>
              <a:t>4 – Realizar oficinas presenciais e/ou remotas (com as instituições, comunidades, associações e demais entidades envolvidas) sobre os impactos desses agrotóxicos sobre a saúde humana.</a:t>
            </a:r>
          </a:p>
          <a:p>
            <a:pPr algn="just"/>
            <a:r>
              <a:rPr lang="pt-BR" sz="2900" dirty="0">
                <a:solidFill>
                  <a:srgbClr val="0070C0"/>
                </a:solidFill>
              </a:rPr>
              <a:t>5 – Estabelecer uma rede popular de vigilância sobre usos e possíveis impactos de agrotóxicos, com as comunidades, associações e demais entidades envolvidas, por meio de redes sociais.</a:t>
            </a:r>
          </a:p>
          <a:p>
            <a:endParaRPr lang="pt-BR" b="1" dirty="0">
              <a:solidFill>
                <a:srgbClr val="0070C0"/>
              </a:solidFill>
            </a:endParaRPr>
          </a:p>
        </p:txBody>
      </p:sp>
      <p:sp>
        <p:nvSpPr>
          <p:cNvPr id="6" name="Espaço Reservado para Rodapé 5"/>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p:cNvGrpSpPr/>
          <p:nvPr/>
        </p:nvGrpSpPr>
        <p:grpSpPr>
          <a:xfrm>
            <a:off x="0" y="15790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Tree>
    <p:extLst>
      <p:ext uri="{BB962C8B-B14F-4D97-AF65-F5344CB8AC3E}">
        <p14:creationId xmlns:p14="http://schemas.microsoft.com/office/powerpoint/2010/main" val="294063335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FC1AA2B23C7B4C9F02B362ECD6BDEC" ma:contentTypeVersion="11" ma:contentTypeDescription="Create a new document." ma:contentTypeScope="" ma:versionID="4c33e3219508bdf576cde3dfbffd88bc">
  <xsd:schema xmlns:xsd="http://www.w3.org/2001/XMLSchema" xmlns:xs="http://www.w3.org/2001/XMLSchema" xmlns:p="http://schemas.microsoft.com/office/2006/metadata/properties" xmlns:ns3="67eb0da9-e521-47be-91ae-65aa052b7731" targetNamespace="http://schemas.microsoft.com/office/2006/metadata/properties" ma:root="true" ma:fieldsID="b0b3178cc9532cff43d47febd9e02a7b" ns3:_="">
    <xsd:import namespace="67eb0da9-e521-47be-91ae-65aa052b7731"/>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SystemTags" minOccurs="0"/>
                <xsd:element ref="ns3:MediaServiceLocation" minOccurs="0"/>
                <xsd:element ref="ns3:MediaServiceOCR" minOccurs="0"/>
                <xsd:element ref="ns3:MediaServiceGenerationTime" minOccurs="0"/>
                <xsd:element ref="ns3:MediaServiceEventHashCode"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b0da9-e521-47be-91ae-65aa052b77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Location" ma:index="13" nillable="true" ma:displayName="Location" ma:indexed="true" ma:internalName="MediaServiceLocatio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C8117D-E435-4D52-9927-E430186A82BD}">
  <ds:schemaRefs>
    <ds:schemaRef ds:uri="http://schemas.microsoft.com/sharepoint/v3/contenttype/forms"/>
  </ds:schemaRefs>
</ds:datastoreItem>
</file>

<file path=customXml/itemProps2.xml><?xml version="1.0" encoding="utf-8"?>
<ds:datastoreItem xmlns:ds="http://schemas.openxmlformats.org/officeDocument/2006/customXml" ds:itemID="{180FED0E-373F-468A-A4C6-7B620F5BBDDD}">
  <ds:schemaRefs>
    <ds:schemaRef ds:uri="67eb0da9-e521-47be-91ae-65aa052b7731"/>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 ds:uri="http://purl.org/dc/elements/1.1/"/>
  </ds:schemaRefs>
</ds:datastoreItem>
</file>

<file path=customXml/itemProps3.xml><?xml version="1.0" encoding="utf-8"?>
<ds:datastoreItem xmlns:ds="http://schemas.openxmlformats.org/officeDocument/2006/customXml" ds:itemID="{F0F972C0-4AD2-4F31-9559-0B41F8FA03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eb0da9-e521-47be-91ae-65aa052b77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1336</TotalTime>
  <Words>1311</Words>
  <Application>Microsoft Office PowerPoint</Application>
  <PresentationFormat>Widescreen</PresentationFormat>
  <Paragraphs>94</Paragraphs>
  <Slides>12</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12</vt:i4>
      </vt:variant>
    </vt:vector>
  </HeadingPairs>
  <TitlesOfParts>
    <vt:vector size="17" baseType="lpstr">
      <vt:lpstr>Arial</vt:lpstr>
      <vt:lpstr>Calibri</vt:lpstr>
      <vt:lpstr>Calibri Light</vt:lpstr>
      <vt:lpstr>Times New Roman</vt:lpstr>
      <vt:lpstr>Tema do Office</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lpstr>SANEAMENTO RURAL EM TERRITÓRIOS INDÍGENAS E COMUNIDADES TRADICIONAIS, EM TEMPOS DA PANDEMIA DE AGROTÓXICOS: repensando diagnósticos, monitoramento e indicadores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Havane Melo</dc:creator>
  <cp:lastModifiedBy>ISTVAN VAN DEURSEN VARGA</cp:lastModifiedBy>
  <cp:revision>49</cp:revision>
  <dcterms:created xsi:type="dcterms:W3CDTF">2024-10-07T13:21:59Z</dcterms:created>
  <dcterms:modified xsi:type="dcterms:W3CDTF">2024-11-12T13:32:24Z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0x01010028FC1AA2B23C7B4C9F02B362ECD6BDEC</vt:lpwstr>
  </property>
</Properties>
</file>