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72" r:id="rId6"/>
    <p:sldId id="273" r:id="rId7"/>
    <p:sldId id="1414" r:id="rId8"/>
    <p:sldId id="313" r:id="rId9"/>
    <p:sldId id="1412" r:id="rId10"/>
    <p:sldId id="312" r:id="rId11"/>
    <p:sldId id="278" r:id="rId12"/>
    <p:sldId id="452" r:id="rId13"/>
    <p:sldId id="1357" r:id="rId14"/>
    <p:sldId id="303" r:id="rId15"/>
    <p:sldId id="1408" r:id="rId16"/>
    <p:sldId id="1409" r:id="rId17"/>
    <p:sldId id="1413" r:id="rId18"/>
    <p:sldId id="1407" r:id="rId19"/>
    <p:sldId id="1410" r:id="rId20"/>
    <p:sldId id="1411" r:id="rId21"/>
    <p:sldId id="1415" r:id="rId22"/>
    <p:sldId id="1392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TVAN VAN DEURSEN VARGA" userId="f2df7e53-b1fc-4b0c-b0b4-3adc300e1b16" providerId="ADAL" clId="{F6808D03-D76D-4A3D-A3A5-94622359F141}"/>
    <pc:docChg chg="custSel modSld">
      <pc:chgData name="ISTVAN VAN DEURSEN VARGA" userId="f2df7e53-b1fc-4b0c-b0b4-3adc300e1b16" providerId="ADAL" clId="{F6808D03-D76D-4A3D-A3A5-94622359F141}" dt="2024-11-08T13:50:02.561" v="458" actId="20577"/>
      <pc:docMkLst>
        <pc:docMk/>
      </pc:docMkLst>
      <pc:sldChg chg="modSp">
        <pc:chgData name="ISTVAN VAN DEURSEN VARGA" userId="f2df7e53-b1fc-4b0c-b0b4-3adc300e1b16" providerId="ADAL" clId="{F6808D03-D76D-4A3D-A3A5-94622359F141}" dt="2024-11-08T13:34:04.455" v="168" actId="113"/>
        <pc:sldMkLst>
          <pc:docMk/>
          <pc:sldMk cId="796301092" sldId="256"/>
        </pc:sldMkLst>
        <pc:spChg chg="mod">
          <ac:chgData name="ISTVAN VAN DEURSEN VARGA" userId="f2df7e53-b1fc-4b0c-b0b4-3adc300e1b16" providerId="ADAL" clId="{F6808D03-D76D-4A3D-A3A5-94622359F141}" dt="2024-11-08T13:33:45.488" v="167" actId="14100"/>
          <ac:spMkLst>
            <pc:docMk/>
            <pc:sldMk cId="796301092" sldId="256"/>
            <ac:spMk id="15" creationId="{00000000-0000-0000-0000-000000000000}"/>
          </ac:spMkLst>
        </pc:spChg>
        <pc:spChg chg="mod">
          <ac:chgData name="ISTVAN VAN DEURSEN VARGA" userId="f2df7e53-b1fc-4b0c-b0b4-3adc300e1b16" providerId="ADAL" clId="{F6808D03-D76D-4A3D-A3A5-94622359F141}" dt="2024-11-08T13:34:04.455" v="168" actId="113"/>
          <ac:spMkLst>
            <pc:docMk/>
            <pc:sldMk cId="796301092" sldId="256"/>
            <ac:spMk id="16" creationId="{00000000-0000-0000-0000-000000000000}"/>
          </ac:spMkLst>
        </pc:spChg>
      </pc:sldChg>
      <pc:sldChg chg="modSp">
        <pc:chgData name="ISTVAN VAN DEURSEN VARGA" userId="f2df7e53-b1fc-4b0c-b0b4-3adc300e1b16" providerId="ADAL" clId="{F6808D03-D76D-4A3D-A3A5-94622359F141}" dt="2024-11-08T13:50:02.561" v="458" actId="20577"/>
        <pc:sldMkLst>
          <pc:docMk/>
          <pc:sldMk cId="2355820393" sldId="257"/>
        </pc:sldMkLst>
        <pc:spChg chg="mod">
          <ac:chgData name="ISTVAN VAN DEURSEN VARGA" userId="f2df7e53-b1fc-4b0c-b0b4-3adc300e1b16" providerId="ADAL" clId="{F6808D03-D76D-4A3D-A3A5-94622359F141}" dt="2024-11-08T13:46:54.274" v="398" actId="1076"/>
          <ac:spMkLst>
            <pc:docMk/>
            <pc:sldMk cId="2355820393" sldId="257"/>
            <ac:spMk id="15" creationId="{00000000-0000-0000-0000-000000000000}"/>
          </ac:spMkLst>
        </pc:spChg>
        <pc:spChg chg="mod">
          <ac:chgData name="ISTVAN VAN DEURSEN VARGA" userId="f2df7e53-b1fc-4b0c-b0b4-3adc300e1b16" providerId="ADAL" clId="{F6808D03-D76D-4A3D-A3A5-94622359F141}" dt="2024-11-08T13:50:02.561" v="458" actId="20577"/>
          <ac:spMkLst>
            <pc:docMk/>
            <pc:sldMk cId="2355820393" sldId="257"/>
            <ac:spMk id="16" creationId="{00000000-0000-0000-0000-000000000000}"/>
          </ac:spMkLst>
        </pc:spChg>
      </pc:sldChg>
    </pc:docChg>
  </pc:docChgLst>
  <pc:docChgLst>
    <pc:chgData name="ISTVAN VAN DEURSEN VARGA" userId="f2df7e53-b1fc-4b0c-b0b4-3adc300e1b16" providerId="ADAL" clId="{E79ABD3A-5081-48A3-94EF-77E18AD58F71}"/>
    <pc:docChg chg="custSel addSld delSld modSld">
      <pc:chgData name="ISTVAN VAN DEURSEN VARGA" userId="f2df7e53-b1fc-4b0c-b0b4-3adc300e1b16" providerId="ADAL" clId="{E79ABD3A-5081-48A3-94EF-77E18AD58F71}" dt="2024-11-12T13:32:21.462" v="256" actId="207"/>
      <pc:docMkLst>
        <pc:docMk/>
      </pc:docMkLst>
      <pc:sldChg chg="modSp">
        <pc:chgData name="ISTVAN VAN DEURSEN VARGA" userId="f2df7e53-b1fc-4b0c-b0b4-3adc300e1b16" providerId="ADAL" clId="{E79ABD3A-5081-48A3-94EF-77E18AD58F71}" dt="2024-11-12T13:27:01.703" v="236" actId="255"/>
        <pc:sldMkLst>
          <pc:docMk/>
          <pc:sldMk cId="2497503397" sldId="262"/>
        </pc:sldMkLst>
        <pc:spChg chg="mod">
          <ac:chgData name="ISTVAN VAN DEURSEN VARGA" userId="f2df7e53-b1fc-4b0c-b0b4-3adc300e1b16" providerId="ADAL" clId="{E79ABD3A-5081-48A3-94EF-77E18AD58F71}" dt="2024-11-12T13:27:01.703" v="236" actId="255"/>
          <ac:spMkLst>
            <pc:docMk/>
            <pc:sldMk cId="2497503397" sldId="262"/>
            <ac:spMk id="16" creationId="{00000000-0000-0000-0000-000000000000}"/>
          </ac:spMkLst>
        </pc:spChg>
      </pc:sldChg>
      <pc:sldChg chg="modSp">
        <pc:chgData name="ISTVAN VAN DEURSEN VARGA" userId="f2df7e53-b1fc-4b0c-b0b4-3adc300e1b16" providerId="ADAL" clId="{E79ABD3A-5081-48A3-94EF-77E18AD58F71}" dt="2024-11-12T13:29:14.063" v="239" actId="255"/>
        <pc:sldMkLst>
          <pc:docMk/>
          <pc:sldMk cId="3356528678" sldId="268"/>
        </pc:sldMkLst>
        <pc:spChg chg="mod">
          <ac:chgData name="ISTVAN VAN DEURSEN VARGA" userId="f2df7e53-b1fc-4b0c-b0b4-3adc300e1b16" providerId="ADAL" clId="{E79ABD3A-5081-48A3-94EF-77E18AD58F71}" dt="2024-11-12T13:29:14.063" v="239" actId="255"/>
          <ac:spMkLst>
            <pc:docMk/>
            <pc:sldMk cId="3356528678" sldId="268"/>
            <ac:spMk id="16" creationId="{00000000-0000-0000-0000-000000000000}"/>
          </ac:spMkLst>
        </pc:spChg>
      </pc:sldChg>
      <pc:sldChg chg="modSp add">
        <pc:chgData name="ISTVAN VAN DEURSEN VARGA" userId="f2df7e53-b1fc-4b0c-b0b4-3adc300e1b16" providerId="ADAL" clId="{E79ABD3A-5081-48A3-94EF-77E18AD58F71}" dt="2024-11-12T13:32:21.462" v="256" actId="207"/>
        <pc:sldMkLst>
          <pc:docMk/>
          <pc:sldMk cId="1912485201" sldId="270"/>
        </pc:sldMkLst>
        <pc:spChg chg="mod">
          <ac:chgData name="ISTVAN VAN DEURSEN VARGA" userId="f2df7e53-b1fc-4b0c-b0b4-3adc300e1b16" providerId="ADAL" clId="{E79ABD3A-5081-48A3-94EF-77E18AD58F71}" dt="2024-11-12T13:32:21.462" v="256" actId="207"/>
          <ac:spMkLst>
            <pc:docMk/>
            <pc:sldMk cId="1912485201" sldId="270"/>
            <ac:spMk id="16" creationId="{00000000-0000-0000-0000-000000000000}"/>
          </ac:spMkLst>
        </pc:spChg>
      </pc:sldChg>
      <pc:sldChg chg="add del">
        <pc:chgData name="ISTVAN VAN DEURSEN VARGA" userId="f2df7e53-b1fc-4b0c-b0b4-3adc300e1b16" providerId="ADAL" clId="{E79ABD3A-5081-48A3-94EF-77E18AD58F71}" dt="2024-11-12T13:24:20.171" v="163" actId="2696"/>
        <pc:sldMkLst>
          <pc:docMk/>
          <pc:sldMk cId="0" sldId="29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co\Downloads\Evolu&#231;&#227;o%20SISAR%201996%20a%202024.(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co\Downloads\Sistemas%20de%20Abastecimentos%20Resumo%20Abr%202024%20Extratif(1)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681047222038419E-2"/>
          <c:y val="0.19870511930269594"/>
          <c:w val="0.8765010256070932"/>
          <c:h val="0.71538162439612629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6195524271224788E-2"/>
                  <c:y val="-4.86907180922440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D5-4ECE-AAE6-818E9F814994}"/>
                </c:ext>
              </c:extLst>
            </c:dLbl>
            <c:dLbl>
              <c:idx val="27"/>
              <c:layout>
                <c:manualLayout>
                  <c:x val="-2.4833137215878008E-2"/>
                  <c:y val="-4.3565379345691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D5-4ECE-AAE6-818E9F814994}"/>
                </c:ext>
              </c:extLst>
            </c:dLbl>
            <c:dLbl>
              <c:idx val="28"/>
              <c:layout>
                <c:manualLayout>
                  <c:x val="5.3985080904082623E-3"/>
                  <c:y val="-3.0752032479311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D5-4ECE-AAE6-818E9F8149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Planilha2!$B$6:$AD$6</c:f>
              <c:numCache>
                <c:formatCode>General</c:formatCode>
                <c:ptCount val="29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</c:numCache>
            </c:numRef>
          </c:cat>
          <c:val>
            <c:numRef>
              <c:f>Planilha2!$B$5:$AD$5</c:f>
              <c:numCache>
                <c:formatCode>General</c:formatCode>
                <c:ptCount val="29"/>
                <c:pt idx="0">
                  <c:v>18</c:v>
                </c:pt>
                <c:pt idx="1">
                  <c:v>36</c:v>
                </c:pt>
                <c:pt idx="2">
                  <c:v>34</c:v>
                </c:pt>
                <c:pt idx="3">
                  <c:v>27</c:v>
                </c:pt>
                <c:pt idx="4">
                  <c:v>27</c:v>
                </c:pt>
                <c:pt idx="5" formatCode="#,##0">
                  <c:v>60</c:v>
                </c:pt>
                <c:pt idx="6" formatCode="#,##0">
                  <c:v>99</c:v>
                </c:pt>
                <c:pt idx="7" formatCode="#,##0">
                  <c:v>175</c:v>
                </c:pt>
                <c:pt idx="8" formatCode="#,##0">
                  <c:v>238</c:v>
                </c:pt>
                <c:pt idx="9" formatCode="#,##0">
                  <c:v>312</c:v>
                </c:pt>
                <c:pt idx="10" formatCode="#,##0">
                  <c:v>434</c:v>
                </c:pt>
                <c:pt idx="11" formatCode="#,##0">
                  <c:v>501</c:v>
                </c:pt>
                <c:pt idx="12" formatCode="#,##0">
                  <c:v>523</c:v>
                </c:pt>
                <c:pt idx="13" formatCode="#,##0">
                  <c:v>560</c:v>
                </c:pt>
                <c:pt idx="14" formatCode="#,##0">
                  <c:v>592</c:v>
                </c:pt>
                <c:pt idx="15" formatCode="#,##0">
                  <c:v>624</c:v>
                </c:pt>
                <c:pt idx="16" formatCode="#,##0">
                  <c:v>690</c:v>
                </c:pt>
                <c:pt idx="17" formatCode="#,##0">
                  <c:v>722</c:v>
                </c:pt>
                <c:pt idx="18" formatCode="#,##0">
                  <c:v>783</c:v>
                </c:pt>
                <c:pt idx="19" formatCode="#,##0">
                  <c:v>880</c:v>
                </c:pt>
                <c:pt idx="20" formatCode="#,##0">
                  <c:v>923</c:v>
                </c:pt>
                <c:pt idx="21" formatCode="#,##0">
                  <c:v>988</c:v>
                </c:pt>
                <c:pt idx="22" formatCode="#,##0">
                  <c:v>1094</c:v>
                </c:pt>
                <c:pt idx="23" formatCode="#,##0">
                  <c:v>1191</c:v>
                </c:pt>
                <c:pt idx="24" formatCode="#,##0">
                  <c:v>1233</c:v>
                </c:pt>
                <c:pt idx="25" formatCode="#,##0">
                  <c:v>1290</c:v>
                </c:pt>
                <c:pt idx="26" formatCode="#,##0">
                  <c:v>1367</c:v>
                </c:pt>
                <c:pt idx="27" formatCode="#,##0">
                  <c:v>1436</c:v>
                </c:pt>
                <c:pt idx="28" formatCode="#,##0">
                  <c:v>1446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D5-4ECE-AAE6-818E9F814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686920"/>
        <c:axId val="431693152"/>
      </c:lineChart>
      <c:catAx>
        <c:axId val="43168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1693152"/>
        <c:crosses val="autoZero"/>
        <c:auto val="0"/>
        <c:lblAlgn val="ctr"/>
        <c:lblOffset val="100"/>
        <c:noMultiLvlLbl val="0"/>
      </c:catAx>
      <c:valAx>
        <c:axId val="43169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1686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8025919089876E-2"/>
          <c:y val="0.12209492507744032"/>
          <c:w val="0.90828326261803949"/>
          <c:h val="0.77794173668457856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1675122557312629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D6-47A0-BC67-4A187F74A2A9}"/>
                </c:ext>
              </c:extLst>
            </c:dLbl>
            <c:dLbl>
              <c:idx val="1"/>
              <c:layout>
                <c:manualLayout>
                  <c:x val="-4.2701372674657744E-17"/>
                  <c:y val="-0.3782871396089833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D6-47A0-BC67-4A187F74A2A9}"/>
                </c:ext>
              </c:extLst>
            </c:dLbl>
            <c:dLbl>
              <c:idx val="2"/>
              <c:layout>
                <c:manualLayout>
                  <c:x val="-3.4937890334638963E-3"/>
                  <c:y val="-0.3058015636860946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D6-47A0-BC67-4A187F74A2A9}"/>
                </c:ext>
              </c:extLst>
            </c:dLbl>
            <c:dLbl>
              <c:idx val="3"/>
              <c:layout>
                <c:manualLayout>
                  <c:x val="4.6583853779518618E-3"/>
                  <c:y val="-0.218891282406045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D6-47A0-BC67-4A187F74A2A9}"/>
                </c:ext>
              </c:extLst>
            </c:dLbl>
            <c:dLbl>
              <c:idx val="4"/>
              <c:layout>
                <c:manualLayout>
                  <c:x val="-8.5074168353750011E-17"/>
                  <c:y val="-0.1788460908965409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D6-47A0-BC67-4A187F74A2A9}"/>
                </c:ext>
              </c:extLst>
            </c:dLbl>
            <c:dLbl>
              <c:idx val="5"/>
              <c:layout>
                <c:manualLayout>
                  <c:x val="2.3291926889759309E-3"/>
                  <c:y val="-0.1583937152434174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D6-47A0-BC67-4A187F74A2A9}"/>
                </c:ext>
              </c:extLst>
            </c:dLbl>
            <c:dLbl>
              <c:idx val="6"/>
              <c:layout>
                <c:manualLayout>
                  <c:x val="1.1645963444879654E-3"/>
                  <c:y val="-8.43705523555901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7D6-47A0-BC67-4A187F74A2A9}"/>
                </c:ext>
              </c:extLst>
            </c:dLbl>
            <c:dLbl>
              <c:idx val="7"/>
              <c:layout>
                <c:manualLayout>
                  <c:x val="-1.7080549069863098E-16"/>
                  <c:y val="-5.18168243174962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D6-47A0-BC67-4A187F74A2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RESUMO!$A$1:$H$1</c:f>
              <c:strCache>
                <c:ptCount val="8"/>
                <c:pt idx="0">
                  <c:v>0 - 50 </c:v>
                </c:pt>
                <c:pt idx="1">
                  <c:v>51 - 100 </c:v>
                </c:pt>
                <c:pt idx="2">
                  <c:v>101 - 150</c:v>
                </c:pt>
                <c:pt idx="3">
                  <c:v>151 - 200 </c:v>
                </c:pt>
                <c:pt idx="4">
                  <c:v>201 - 300 </c:v>
                </c:pt>
                <c:pt idx="5">
                  <c:v>301 - 500 </c:v>
                </c:pt>
                <c:pt idx="6">
                  <c:v>501 - 1000 </c:v>
                </c:pt>
                <c:pt idx="7">
                  <c:v>1001+</c:v>
                </c:pt>
              </c:strCache>
            </c:strRef>
          </c:cat>
          <c:val>
            <c:numRef>
              <c:f>RESUMO!$A$2:$H$2</c:f>
              <c:numCache>
                <c:formatCode>General</c:formatCode>
                <c:ptCount val="8"/>
                <c:pt idx="0">
                  <c:v>143</c:v>
                </c:pt>
                <c:pt idx="1">
                  <c:v>400</c:v>
                </c:pt>
                <c:pt idx="2">
                  <c:v>306</c:v>
                </c:pt>
                <c:pt idx="3">
                  <c:v>189</c:v>
                </c:pt>
                <c:pt idx="4">
                  <c:v>179</c:v>
                </c:pt>
                <c:pt idx="5">
                  <c:v>143</c:v>
                </c:pt>
                <c:pt idx="6">
                  <c:v>60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D6-47A0-BC67-4A187F74A2A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11076943"/>
        <c:axId val="311081743"/>
      </c:barChart>
      <c:catAx>
        <c:axId val="311076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1081743"/>
        <c:crosses val="autoZero"/>
        <c:auto val="1"/>
        <c:lblAlgn val="ctr"/>
        <c:lblOffset val="100"/>
        <c:noMultiLvlLbl val="0"/>
      </c:catAx>
      <c:valAx>
        <c:axId val="3110817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107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37:notes"/>
          <p:cNvSpPr txBox="1">
            <a:spLocks noGrp="1"/>
          </p:cNvSpPr>
          <p:nvPr>
            <p:ph type="body" idx="1"/>
          </p:nvPr>
        </p:nvSpPr>
        <p:spPr>
          <a:xfrm>
            <a:off x="993285" y="3271998"/>
            <a:ext cx="7941655" cy="2676537"/>
          </a:xfrm>
          <a:prstGeom prst="rect">
            <a:avLst/>
          </a:prstGeom>
        </p:spPr>
        <p:txBody>
          <a:bodyPr spcFirstLastPara="1" wrap="square" lIns="88189" tIns="44082" rIns="88189" bIns="440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42" name="Google Shape;84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9875" cy="2295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6004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2e2bbbad69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9875" cy="2295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6" name="Google Shape;746;g2e2bbbad699_0_100:notes"/>
          <p:cNvSpPr txBox="1">
            <a:spLocks noGrp="1"/>
          </p:cNvSpPr>
          <p:nvPr>
            <p:ph type="body" idx="1"/>
          </p:nvPr>
        </p:nvSpPr>
        <p:spPr>
          <a:xfrm>
            <a:off x="993285" y="3271998"/>
            <a:ext cx="7941600" cy="26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175" tIns="44075" rIns="88175" bIns="440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7" name="Google Shape;747;g2e2bbbad699_0_100:notes"/>
          <p:cNvSpPr txBox="1">
            <a:spLocks noGrp="1"/>
          </p:cNvSpPr>
          <p:nvPr>
            <p:ph type="sldNum" idx="12"/>
          </p:nvPr>
        </p:nvSpPr>
        <p:spPr>
          <a:xfrm>
            <a:off x="5623992" y="6457411"/>
            <a:ext cx="4302600" cy="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175" tIns="44075" rIns="88175" bIns="440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701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4:notes"/>
          <p:cNvSpPr txBox="1">
            <a:spLocks noGrp="1"/>
          </p:cNvSpPr>
          <p:nvPr>
            <p:ph type="body" idx="1"/>
          </p:nvPr>
        </p:nvSpPr>
        <p:spPr>
          <a:xfrm>
            <a:off x="991001" y="3271889"/>
            <a:ext cx="7944641" cy="2674384"/>
          </a:xfrm>
          <a:prstGeom prst="rect">
            <a:avLst/>
          </a:prstGeom>
        </p:spPr>
        <p:txBody>
          <a:bodyPr spcFirstLastPara="1" wrap="square" lIns="99600" tIns="49800" rIns="99600" bIns="498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1" name="Google Shape;5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5371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7:notes"/>
          <p:cNvSpPr txBox="1">
            <a:spLocks noGrp="1"/>
          </p:cNvSpPr>
          <p:nvPr>
            <p:ph type="sldNum" idx="12"/>
          </p:nvPr>
        </p:nvSpPr>
        <p:spPr>
          <a:xfrm>
            <a:off x="4022725" y="9723438"/>
            <a:ext cx="3055938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27:notes"/>
          <p:cNvSpPr txBox="1"/>
          <p:nvPr/>
        </p:nvSpPr>
        <p:spPr>
          <a:xfrm>
            <a:off x="4022725" y="9723438"/>
            <a:ext cx="3057525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50" tIns="50750" rIns="97550" bIns="507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27:notes"/>
          <p:cNvSpPr txBox="1"/>
          <p:nvPr/>
        </p:nvSpPr>
        <p:spPr>
          <a:xfrm>
            <a:off x="4022725" y="9723438"/>
            <a:ext cx="3071813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50" tIns="50750" rIns="97550" bIns="507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27:notes"/>
          <p:cNvSpPr txBox="1"/>
          <p:nvPr/>
        </p:nvSpPr>
        <p:spPr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50" tIns="50750" rIns="97550" bIns="507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27:notes"/>
          <p:cNvSpPr txBox="1"/>
          <p:nvPr/>
        </p:nvSpPr>
        <p:spPr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50" tIns="50750" rIns="97550" bIns="507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27:notes"/>
          <p:cNvSpPr txBox="1"/>
          <p:nvPr/>
        </p:nvSpPr>
        <p:spPr>
          <a:xfrm>
            <a:off x="1184275" y="768350"/>
            <a:ext cx="4727575" cy="3832225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27:notes"/>
          <p:cNvSpPr txBox="1"/>
          <p:nvPr/>
        </p:nvSpPr>
        <p:spPr>
          <a:xfrm>
            <a:off x="946150" y="4860925"/>
            <a:ext cx="5194300" cy="4603750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27:notes"/>
          <p:cNvSpPr txBox="1">
            <a:spLocks noGrp="1"/>
          </p:cNvSpPr>
          <p:nvPr>
            <p:ph type="body" idx="1"/>
          </p:nvPr>
        </p:nvSpPr>
        <p:spPr>
          <a:xfrm>
            <a:off x="1023938" y="3419475"/>
            <a:ext cx="8186737" cy="27971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84500" y="887413"/>
            <a:ext cx="4265613" cy="2398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2988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9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2725" y="9723438"/>
            <a:ext cx="3055938" cy="4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C40AD96-6D70-494C-A70B-8BC96F5D1D9D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12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4022725" y="9723438"/>
            <a:ext cx="305752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0756A85-BE7E-47CB-80C8-56EE1DC93D17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12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4022725" y="9723438"/>
            <a:ext cx="3071813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9DF816C-B791-4DFC-AE9D-80D31AA6848F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12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5" name="Text Box 3"/>
          <p:cNvSpPr txBox="1">
            <a:spLocks noChangeArrowheads="1"/>
          </p:cNvSpPr>
          <p:nvPr/>
        </p:nvSpPr>
        <p:spPr bwMode="auto"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65FCA56-9CF3-4040-9326-0374C4B8EE9D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12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6" name="Text Box 4"/>
          <p:cNvSpPr txBox="1">
            <a:spLocks noChangeArrowheads="1"/>
          </p:cNvSpPr>
          <p:nvPr/>
        </p:nvSpPr>
        <p:spPr bwMode="auto"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02E183D-13A7-4D82-8781-70F5BB6DD20B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12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7" name="Text Box 5"/>
          <p:cNvSpPr txBox="1">
            <a:spLocks noChangeArrowheads="1"/>
          </p:cNvSpPr>
          <p:nvPr/>
        </p:nvSpPr>
        <p:spPr bwMode="auto">
          <a:xfrm>
            <a:off x="1184275" y="768350"/>
            <a:ext cx="4727575" cy="383222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</a:pPr>
            <a:endParaRPr lang="pt-BR" altLang="pt-BR" sz="1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48" name="Text Box 6"/>
          <p:cNvSpPr txBox="1">
            <a:spLocks noChangeArrowheads="1"/>
          </p:cNvSpPr>
          <p:nvPr/>
        </p:nvSpPr>
        <p:spPr bwMode="auto">
          <a:xfrm>
            <a:off x="946150" y="4860925"/>
            <a:ext cx="5194300" cy="4603750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</a:pPr>
            <a:endParaRPr lang="pt-BR" altLang="pt-BR" sz="1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954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9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2725" y="9723438"/>
            <a:ext cx="3055938" cy="4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C40AD96-6D70-494C-A70B-8BC96F5D1D9D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15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4022725" y="9723438"/>
            <a:ext cx="305752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0756A85-BE7E-47CB-80C8-56EE1DC93D17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15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4022725" y="9723438"/>
            <a:ext cx="3071813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9DF816C-B791-4DFC-AE9D-80D31AA6848F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15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5" name="Text Box 3"/>
          <p:cNvSpPr txBox="1">
            <a:spLocks noChangeArrowheads="1"/>
          </p:cNvSpPr>
          <p:nvPr/>
        </p:nvSpPr>
        <p:spPr bwMode="auto"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65FCA56-9CF3-4040-9326-0374C4B8EE9D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15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6" name="Text Box 4"/>
          <p:cNvSpPr txBox="1">
            <a:spLocks noChangeArrowheads="1"/>
          </p:cNvSpPr>
          <p:nvPr/>
        </p:nvSpPr>
        <p:spPr bwMode="auto"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02E183D-13A7-4D82-8781-70F5BB6DD20B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15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7" name="Text Box 5"/>
          <p:cNvSpPr txBox="1">
            <a:spLocks noChangeArrowheads="1"/>
          </p:cNvSpPr>
          <p:nvPr/>
        </p:nvSpPr>
        <p:spPr bwMode="auto">
          <a:xfrm>
            <a:off x="1184275" y="768350"/>
            <a:ext cx="4727575" cy="383222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</a:pPr>
            <a:endParaRPr lang="pt-BR" altLang="pt-BR" sz="1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48" name="Text Box 6"/>
          <p:cNvSpPr txBox="1">
            <a:spLocks noChangeArrowheads="1"/>
          </p:cNvSpPr>
          <p:nvPr/>
        </p:nvSpPr>
        <p:spPr bwMode="auto">
          <a:xfrm>
            <a:off x="946150" y="4860925"/>
            <a:ext cx="5194300" cy="4603750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</a:pPr>
            <a:endParaRPr lang="pt-BR" altLang="pt-BR" sz="1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487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9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2725" y="9723438"/>
            <a:ext cx="3055938" cy="4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C40AD96-6D70-494C-A70B-8BC96F5D1D9D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16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4022725" y="9723438"/>
            <a:ext cx="305752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0756A85-BE7E-47CB-80C8-56EE1DC93D17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16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4022725" y="9723438"/>
            <a:ext cx="3071813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9DF816C-B791-4DFC-AE9D-80D31AA6848F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16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5" name="Text Box 3"/>
          <p:cNvSpPr txBox="1">
            <a:spLocks noChangeArrowheads="1"/>
          </p:cNvSpPr>
          <p:nvPr/>
        </p:nvSpPr>
        <p:spPr bwMode="auto"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65FCA56-9CF3-4040-9326-0374C4B8EE9D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16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6" name="Text Box 4"/>
          <p:cNvSpPr txBox="1">
            <a:spLocks noChangeArrowheads="1"/>
          </p:cNvSpPr>
          <p:nvPr/>
        </p:nvSpPr>
        <p:spPr bwMode="auto">
          <a:xfrm>
            <a:off x="4022725" y="9725025"/>
            <a:ext cx="30686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560" tIns="50760" rIns="97560" bIns="507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02E183D-13A7-4D82-8781-70F5BB6DD20B}" type="slidenum">
              <a:rPr lang="pt-BR" altLang="pt-BR" sz="1300">
                <a:latin typeface="Arial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16</a:t>
            </a:fld>
            <a:endParaRPr lang="pt-BR" altLang="pt-BR" sz="1300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1447" name="Text Box 5"/>
          <p:cNvSpPr txBox="1">
            <a:spLocks noChangeArrowheads="1"/>
          </p:cNvSpPr>
          <p:nvPr/>
        </p:nvSpPr>
        <p:spPr bwMode="auto">
          <a:xfrm>
            <a:off x="1184275" y="768350"/>
            <a:ext cx="4727575" cy="383222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</a:pPr>
            <a:endParaRPr lang="pt-BR" altLang="pt-BR" sz="1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448" name="Text Box 6"/>
          <p:cNvSpPr txBox="1">
            <a:spLocks noChangeArrowheads="1"/>
          </p:cNvSpPr>
          <p:nvPr/>
        </p:nvSpPr>
        <p:spPr bwMode="auto">
          <a:xfrm>
            <a:off x="946150" y="4860925"/>
            <a:ext cx="5194300" cy="4603750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</a:pPr>
            <a:endParaRPr lang="pt-BR" altLang="pt-BR" sz="1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27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22/11/2024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22/11/2024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 txBox="1">
            <a:spLocks noGrp="1"/>
          </p:cNvSpPr>
          <p:nvPr>
            <p:ph type="title"/>
          </p:nvPr>
        </p:nvSpPr>
        <p:spPr>
          <a:xfrm>
            <a:off x="609401" y="273600"/>
            <a:ext cx="10972091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42"/>
          <p:cNvSpPr txBox="1">
            <a:spLocks noGrp="1"/>
          </p:cNvSpPr>
          <p:nvPr>
            <p:ph type="subTitle" idx="1"/>
          </p:nvPr>
        </p:nvSpPr>
        <p:spPr>
          <a:xfrm>
            <a:off x="609401" y="1604520"/>
            <a:ext cx="10972091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778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jpg"/><Relationship Id="rId5" Type="http://schemas.openxmlformats.org/officeDocument/2006/relationships/image" Target="../media/image4.pn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arcondes.ribeiro@sisar.org.br" TargetMode="External"/><Relationship Id="rId2" Type="http://schemas.openxmlformats.org/officeDocument/2006/relationships/hyperlink" Target="http://www.sisar.org.br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0" y="1434547"/>
            <a:ext cx="12192000" cy="943617"/>
          </a:xfrm>
        </p:spPr>
        <p:txBody>
          <a:bodyPr>
            <a:noAutofit/>
          </a:bodyPr>
          <a:lstStyle/>
          <a:p>
            <a:pPr algn="ctr"/>
            <a:r>
              <a:rPr lang="pt-BR" sz="3200" b="1" i="0" dirty="0">
                <a:solidFill>
                  <a:srgbClr val="1C2F8E"/>
                </a:solidFill>
                <a:effectLst/>
                <a:latin typeface="Open Sans" panose="020B0606030504020204" pitchFamily="34" charset="0"/>
              </a:rPr>
              <a:t>Painel 7: Experiências de Gestão no Saneamento Rural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0" y="3648184"/>
            <a:ext cx="12192000" cy="2253852"/>
          </a:xfrm>
        </p:spPr>
        <p:txBody>
          <a:bodyPr>
            <a:normAutofit fontScale="92500" lnSpcReduction="20000"/>
          </a:bodyPr>
          <a:lstStyle/>
          <a:p>
            <a:pPr algn="ctr">
              <a:spcBef>
                <a:spcPct val="0"/>
              </a:spcBef>
            </a:pPr>
            <a:endParaRPr lang="pt-BR" altLang="pt-BR" sz="2500" b="1" dirty="0">
              <a:solidFill>
                <a:srgbClr val="0070C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pt-BR" altLang="pt-BR" sz="2800" b="1" dirty="0">
                <a:solidFill>
                  <a:srgbClr val="1C2F8E"/>
                </a:solidFill>
                <a:latin typeface="Open Sans" panose="020B0606030504020204" pitchFamily="34" charset="0"/>
              </a:rPr>
              <a:t>Marcondes Ribeiro Lima</a:t>
            </a:r>
          </a:p>
          <a:p>
            <a:pPr algn="ctr">
              <a:spcBef>
                <a:spcPct val="0"/>
              </a:spcBef>
            </a:pPr>
            <a:r>
              <a:rPr lang="pt-BR" altLang="pt-BR" sz="2000" b="1" dirty="0">
                <a:solidFill>
                  <a:srgbClr val="1C2F8E"/>
                </a:solidFill>
                <a:latin typeface="Open Sans" panose="020B0606030504020204" pitchFamily="34" charset="0"/>
              </a:rPr>
              <a:t>Diretor Presidente </a:t>
            </a:r>
          </a:p>
          <a:p>
            <a:pPr algn="ctr">
              <a:spcBef>
                <a:spcPct val="0"/>
              </a:spcBef>
            </a:pPr>
            <a:r>
              <a:rPr lang="pt-BR" altLang="pt-BR" sz="2000" b="1" dirty="0">
                <a:solidFill>
                  <a:srgbClr val="1C2F8E"/>
                </a:solidFill>
                <a:latin typeface="Open Sans" panose="020B0606030504020204" pitchFamily="34" charset="0"/>
              </a:rPr>
              <a:t>Instituto </a:t>
            </a:r>
            <a:r>
              <a:rPr lang="pt-BR" altLang="pt-BR" sz="2000" b="1" dirty="0" err="1">
                <a:solidFill>
                  <a:srgbClr val="1C2F8E"/>
                </a:solidFill>
                <a:latin typeface="Open Sans" panose="020B0606030504020204" pitchFamily="34" charset="0"/>
              </a:rPr>
              <a:t>Sisar</a:t>
            </a:r>
            <a:endParaRPr lang="pt-BR" altLang="pt-BR" sz="2000" b="1" dirty="0">
              <a:solidFill>
                <a:srgbClr val="1C2F8E"/>
              </a:solidFill>
              <a:latin typeface="Open Sans" panose="020B0606030504020204" pitchFamily="34" charset="0"/>
            </a:endParaRPr>
          </a:p>
          <a:p>
            <a:pPr algn="ctr">
              <a:spcBef>
                <a:spcPct val="0"/>
              </a:spcBef>
            </a:pPr>
            <a:endParaRPr lang="pt-BR" altLang="pt-BR" sz="2500" b="1" dirty="0">
              <a:solidFill>
                <a:srgbClr val="1C2F8E"/>
              </a:solidFill>
              <a:latin typeface="Open Sans" panose="020B0606030504020204" pitchFamily="34" charset="0"/>
            </a:endParaRPr>
          </a:p>
          <a:p>
            <a:pPr algn="ctr">
              <a:spcBef>
                <a:spcPct val="0"/>
              </a:spcBef>
            </a:pPr>
            <a:endParaRPr lang="pt-BR" altLang="pt-BR" sz="2500" b="1" dirty="0">
              <a:solidFill>
                <a:srgbClr val="1C2F8E"/>
              </a:solidFill>
              <a:latin typeface="Open Sans" panose="020B060603050402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pt-BR" altLang="pt-BR" sz="2500" b="1" dirty="0">
                <a:solidFill>
                  <a:srgbClr val="1C2F8E"/>
                </a:solidFill>
                <a:latin typeface="Open Sans" panose="020B0606030504020204" pitchFamily="34" charset="0"/>
              </a:rPr>
              <a:t>Juazeiro – BA</a:t>
            </a:r>
          </a:p>
          <a:p>
            <a:pPr algn="ctr">
              <a:spcBef>
                <a:spcPct val="0"/>
              </a:spcBef>
            </a:pPr>
            <a:r>
              <a:rPr lang="pt-BR" altLang="pt-BR" sz="2500" b="1" dirty="0">
                <a:solidFill>
                  <a:srgbClr val="1C2F8E"/>
                </a:solidFill>
                <a:latin typeface="Open Sans" panose="020B0606030504020204" pitchFamily="34" charset="0"/>
              </a:rPr>
              <a:t>22 de novembro de 2024</a:t>
            </a:r>
          </a:p>
          <a:p>
            <a:pPr algn="ctr">
              <a:spcBef>
                <a:spcPct val="0"/>
              </a:spcBef>
            </a:pPr>
            <a:endParaRPr lang="pt-BR" altLang="pt-BR" sz="2500" b="1" dirty="0">
              <a:solidFill>
                <a:srgbClr val="1C2F8E"/>
              </a:solidFill>
              <a:latin typeface="Open Sans" panose="020B0606030504020204" pitchFamily="34" charset="0"/>
            </a:endParaRPr>
          </a:p>
          <a:p>
            <a:pPr algn="ctr">
              <a:spcBef>
                <a:spcPct val="0"/>
              </a:spcBef>
            </a:pPr>
            <a:endParaRPr lang="pt-BR" altLang="pt-BR" sz="2500" b="1" dirty="0">
              <a:solidFill>
                <a:srgbClr val="0070C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Espaço Reservado para Texto 15">
            <a:extLst>
              <a:ext uri="{FF2B5EF4-FFF2-40B4-BE49-F238E27FC236}">
                <a16:creationId xmlns:a16="http://schemas.microsoft.com/office/drawing/2014/main" id="{3C83141A-D044-420E-9D1A-4E00DA752201}"/>
              </a:ext>
            </a:extLst>
          </p:cNvPr>
          <p:cNvSpPr txBox="1">
            <a:spLocks/>
          </p:cNvSpPr>
          <p:nvPr/>
        </p:nvSpPr>
        <p:spPr>
          <a:xfrm>
            <a:off x="831850" y="2302362"/>
            <a:ext cx="10515600" cy="1085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pt-BR" altLang="pt-BR" sz="2800" b="1" dirty="0">
              <a:solidFill>
                <a:srgbClr val="0070C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pt-BR" sz="2800" b="1" i="0" dirty="0">
                <a:solidFill>
                  <a:srgbClr val="1C2F8E"/>
                </a:solidFill>
                <a:effectLst/>
                <a:latin typeface="Open Sans" panose="020B0606030504020204" pitchFamily="34" charset="0"/>
              </a:rPr>
              <a:t>Sistema Integrado de Saneamento Rural - SISAR</a:t>
            </a:r>
            <a:endParaRPr lang="pt-BR" altLang="pt-BR" sz="2800" b="1" dirty="0">
              <a:solidFill>
                <a:srgbClr val="0070C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Multidão de pessoas na frente de um prédio&#10;&#10;Descrição gerada automaticamente">
            <a:extLst>
              <a:ext uri="{FF2B5EF4-FFF2-40B4-BE49-F238E27FC236}">
                <a16:creationId xmlns:a16="http://schemas.microsoft.com/office/drawing/2014/main" id="{C3A64F18-2666-4DD2-9230-13B9B6AFAA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r="7550"/>
          <a:stretch/>
        </p:blipFill>
        <p:spPr>
          <a:xfrm flipH="1">
            <a:off x="4" y="10"/>
            <a:ext cx="6509658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776112D-6073-45E2-A8A0-CF5919DCAB1B}"/>
              </a:ext>
            </a:extLst>
          </p:cNvPr>
          <p:cNvSpPr txBox="1"/>
          <p:nvPr/>
        </p:nvSpPr>
        <p:spPr>
          <a:xfrm>
            <a:off x="6389787" y="3029592"/>
            <a:ext cx="58022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rgbClr val="1C2F8E"/>
                </a:solidFill>
                <a:latin typeface="Open Sans" panose="020B0606030504020204" pitchFamily="34" charset="0"/>
                <a:ea typeface="+mj-ea"/>
                <a:cs typeface="+mj-cs"/>
              </a:rPr>
              <a:t>O QUE É COMPROMISSO?</a:t>
            </a:r>
          </a:p>
        </p:txBody>
      </p:sp>
    </p:spTree>
    <p:extLst>
      <p:ext uri="{BB962C8B-B14F-4D97-AF65-F5344CB8AC3E}">
        <p14:creationId xmlns:p14="http://schemas.microsoft.com/office/powerpoint/2010/main" val="738559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FF0A1671-2893-4F10-80C4-D7A100922D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12610"/>
            <a:ext cx="12192000" cy="4646694"/>
          </a:xfrm>
          <a:prstGeom prst="rect">
            <a:avLst/>
          </a:prstGeom>
        </p:spPr>
      </p:pic>
      <p:sp>
        <p:nvSpPr>
          <p:cNvPr id="27" name="Título 17">
            <a:extLst>
              <a:ext uri="{FF2B5EF4-FFF2-40B4-BE49-F238E27FC236}">
                <a16:creationId xmlns:a16="http://schemas.microsoft.com/office/drawing/2014/main" id="{617963A7-32AB-4340-A793-C92598E38D1E}"/>
              </a:ext>
            </a:extLst>
          </p:cNvPr>
          <p:cNvSpPr txBox="1">
            <a:spLocks/>
          </p:cNvSpPr>
          <p:nvPr/>
        </p:nvSpPr>
        <p:spPr>
          <a:xfrm>
            <a:off x="-30030" y="5098472"/>
            <a:ext cx="12252059" cy="654477"/>
          </a:xfrm>
          <a:prstGeom prst="rect">
            <a:avLst/>
          </a:prstGeom>
          <a:solidFill>
            <a:schemeClr val="bg1">
              <a:lumMod val="65000"/>
              <a:alpha val="72000"/>
            </a:schemeClr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b="0" i="0" dirty="0">
                <a:effectLst/>
                <a:latin typeface="Google Sans"/>
              </a:rPr>
              <a:t>Programa de Desenvolvimento de Liderança</a:t>
            </a:r>
            <a:endParaRPr lang="pt-BR" sz="4800" b="1" dirty="0"/>
          </a:p>
        </p:txBody>
      </p:sp>
    </p:spTree>
    <p:extLst>
      <p:ext uri="{BB962C8B-B14F-4D97-AF65-F5344CB8AC3E}">
        <p14:creationId xmlns:p14="http://schemas.microsoft.com/office/powerpoint/2010/main" val="2708776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4" name="Google Shape;839;p 2">
            <a:extLst>
              <a:ext uri="{FF2B5EF4-FFF2-40B4-BE49-F238E27FC236}">
                <a16:creationId xmlns:a16="http://schemas.microsoft.com/office/drawing/2014/main" id="{212C8A1F-722F-4BF9-BC93-FE4AC8EB1C05}"/>
              </a:ext>
            </a:extLst>
          </p:cNvPr>
          <p:cNvPicPr/>
          <p:nvPr/>
        </p:nvPicPr>
        <p:blipFill>
          <a:blip r:embed="rId8"/>
          <a:srcRect t="11356" b="27264"/>
          <a:stretch/>
        </p:blipFill>
        <p:spPr>
          <a:xfrm>
            <a:off x="278824" y="1875509"/>
            <a:ext cx="2401016" cy="1491102"/>
          </a:xfrm>
          <a:prstGeom prst="rect">
            <a:avLst/>
          </a:prstGeom>
          <a:ln w="0">
            <a:noFill/>
          </a:ln>
        </p:spPr>
      </p:pic>
      <p:pic>
        <p:nvPicPr>
          <p:cNvPr id="25" name="Google Shape;841;p 2">
            <a:extLst>
              <a:ext uri="{FF2B5EF4-FFF2-40B4-BE49-F238E27FC236}">
                <a16:creationId xmlns:a16="http://schemas.microsoft.com/office/drawing/2014/main" id="{4D54E08E-482D-4A9B-835A-19D6CFD688F5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3378300" y="1871569"/>
            <a:ext cx="2269920" cy="1534610"/>
          </a:xfrm>
          <a:prstGeom prst="rect">
            <a:avLst/>
          </a:prstGeom>
          <a:ln w="0">
            <a:noFill/>
          </a:ln>
        </p:spPr>
      </p:pic>
      <p:pic>
        <p:nvPicPr>
          <p:cNvPr id="27" name="Picture 2" descr="CAGECE - AESBE">
            <a:extLst>
              <a:ext uri="{FF2B5EF4-FFF2-40B4-BE49-F238E27FC236}">
                <a16:creationId xmlns:a16="http://schemas.microsoft.com/office/drawing/2014/main" id="{D22CA17D-C467-43C0-BDFB-10A66B6C5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0" t="25701" r="13335" b="23685"/>
          <a:stretch/>
        </p:blipFill>
        <p:spPr bwMode="auto">
          <a:xfrm>
            <a:off x="6435471" y="1875509"/>
            <a:ext cx="2175009" cy="153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m 28" descr="Logotipo, nome da empresa&#10;&#10;Descrição gerada automaticamente">
            <a:extLst>
              <a:ext uri="{FF2B5EF4-FFF2-40B4-BE49-F238E27FC236}">
                <a16:creationId xmlns:a16="http://schemas.microsoft.com/office/drawing/2014/main" id="{000ED5DB-E9A1-4D0B-84FA-AEF5334D38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85" y="3690506"/>
            <a:ext cx="2296054" cy="2296054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FA5A6F54-7418-4A3E-A9E4-97E645760FC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178" y="4189486"/>
            <a:ext cx="2920523" cy="1609938"/>
          </a:xfrm>
          <a:prstGeom prst="rect">
            <a:avLst/>
          </a:prstGeom>
        </p:spPr>
      </p:pic>
      <p:pic>
        <p:nvPicPr>
          <p:cNvPr id="1026" name="Picture 2" descr="logo-sema">
            <a:extLst>
              <a:ext uri="{FF2B5EF4-FFF2-40B4-BE49-F238E27FC236}">
                <a16:creationId xmlns:a16="http://schemas.microsoft.com/office/drawing/2014/main" id="{301323E5-95E8-40A0-9A4F-4958BDF20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29" y="3548594"/>
            <a:ext cx="2422061" cy="242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rece Ceará | Facebook">
            <a:extLst>
              <a:ext uri="{FF2B5EF4-FFF2-40B4-BE49-F238E27FC236}">
                <a16:creationId xmlns:a16="http://schemas.microsoft.com/office/drawing/2014/main" id="{AA96633E-CF8F-4C3B-8404-5C418084D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66" y="375618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-assemae - CIS">
            <a:extLst>
              <a:ext uri="{FF2B5EF4-FFF2-40B4-BE49-F238E27FC236}">
                <a16:creationId xmlns:a16="http://schemas.microsoft.com/office/drawing/2014/main" id="{0CF9A207-98DC-492E-B66C-FBB76764C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178" y="1844159"/>
            <a:ext cx="2756242" cy="178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526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93" y="-136740"/>
            <a:ext cx="10354690" cy="6994293"/>
          </a:xfrm>
          <a:prstGeom prst="rect">
            <a:avLst/>
          </a:prstGeom>
        </p:spPr>
      </p:pic>
      <p:sp>
        <p:nvSpPr>
          <p:cNvPr id="3" name="Fluxograma: Fita perfurada 2"/>
          <p:cNvSpPr/>
          <p:nvPr/>
        </p:nvSpPr>
        <p:spPr>
          <a:xfrm rot="16200000">
            <a:off x="2027365" y="1210345"/>
            <a:ext cx="7462621" cy="4399962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5437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500 w 10000"/>
              <a:gd name="connsiteY6" fmla="*/ 5437 h 13015"/>
              <a:gd name="connsiteX7" fmla="*/ 5000 w 10000"/>
              <a:gd name="connsiteY7" fmla="*/ 9000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500 w 10000"/>
              <a:gd name="connsiteY6" fmla="*/ 5437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6821 w 10000"/>
              <a:gd name="connsiteY6" fmla="*/ 5588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079 w 10000"/>
              <a:gd name="connsiteY6" fmla="*/ 5588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079 w 10000"/>
              <a:gd name="connsiteY6" fmla="*/ 5588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196 w 10000"/>
              <a:gd name="connsiteY6" fmla="*/ 5588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843 w 10000"/>
              <a:gd name="connsiteY7" fmla="*/ 6939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664 w 10000"/>
              <a:gd name="connsiteY6" fmla="*/ 5839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664 w 10000"/>
              <a:gd name="connsiteY6" fmla="*/ 5839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7664 w 10000"/>
              <a:gd name="connsiteY6" fmla="*/ 5839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7945 w 10000"/>
              <a:gd name="connsiteY6" fmla="*/ 5990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1608">
                <a:moveTo>
                  <a:pt x="0" y="1000"/>
                </a:moveTo>
                <a:cubicBezTo>
                  <a:pt x="0" y="1552"/>
                  <a:pt x="1119" y="2000"/>
                  <a:pt x="2500" y="2000"/>
                </a:cubicBezTo>
                <a:cubicBezTo>
                  <a:pt x="3881" y="2000"/>
                  <a:pt x="5000" y="1552"/>
                  <a:pt x="5000" y="1000"/>
                </a:cubicBezTo>
                <a:cubicBezTo>
                  <a:pt x="5000" y="448"/>
                  <a:pt x="6119" y="0"/>
                  <a:pt x="7500" y="0"/>
                </a:cubicBezTo>
                <a:cubicBezTo>
                  <a:pt x="8881" y="0"/>
                  <a:pt x="10000" y="448"/>
                  <a:pt x="10000" y="1000"/>
                </a:cubicBezTo>
                <a:lnTo>
                  <a:pt x="10000" y="9000"/>
                </a:lnTo>
                <a:cubicBezTo>
                  <a:pt x="10000" y="8448"/>
                  <a:pt x="8677" y="6400"/>
                  <a:pt x="7945" y="5990"/>
                </a:cubicBezTo>
                <a:cubicBezTo>
                  <a:pt x="7213" y="5580"/>
                  <a:pt x="6528" y="5601"/>
                  <a:pt x="5609" y="6537"/>
                </a:cubicBezTo>
                <a:cubicBezTo>
                  <a:pt x="4690" y="7473"/>
                  <a:pt x="3811" y="11608"/>
                  <a:pt x="2430" y="11608"/>
                </a:cubicBezTo>
                <a:cubicBezTo>
                  <a:pt x="1049" y="11608"/>
                  <a:pt x="0" y="9552"/>
                  <a:pt x="0" y="9000"/>
                </a:cubicBezTo>
                <a:lnTo>
                  <a:pt x="0" y="1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834527" y="447"/>
            <a:ext cx="4715475" cy="68571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Pentágono 30"/>
          <p:cNvSpPr/>
          <p:nvPr/>
        </p:nvSpPr>
        <p:spPr>
          <a:xfrm>
            <a:off x="-24905" y="1407272"/>
            <a:ext cx="5595988" cy="1549871"/>
          </a:xfrm>
          <a:prstGeom prst="homePlate">
            <a:avLst/>
          </a:prstGeom>
          <a:solidFill>
            <a:srgbClr val="CACAC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588;p67"/>
          <p:cNvSpPr/>
          <p:nvPr/>
        </p:nvSpPr>
        <p:spPr>
          <a:xfrm>
            <a:off x="834526" y="172789"/>
            <a:ext cx="4715474" cy="568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MODELO DE GESTÃO SISAR</a:t>
            </a:r>
            <a:endParaRPr sz="2400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2" name="CustomShape 9"/>
          <p:cNvSpPr/>
          <p:nvPr/>
        </p:nvSpPr>
        <p:spPr>
          <a:xfrm>
            <a:off x="39004" y="1535382"/>
            <a:ext cx="5310985" cy="12164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r>
              <a:rPr lang="pt-BR" kern="1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 SISAR é uma federação de associações comunitárias rurais que possuem sistema de água/esgoto para fazer a gestão compartilhada com suas filiadas. </a:t>
            </a:r>
          </a:p>
          <a:p>
            <a:r>
              <a:rPr lang="pt-BR" b="1" spc="-1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pt-BR" b="1" kern="1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grpSp>
        <p:nvGrpSpPr>
          <p:cNvPr id="22" name="Group 2"/>
          <p:cNvGrpSpPr/>
          <p:nvPr/>
        </p:nvGrpSpPr>
        <p:grpSpPr>
          <a:xfrm>
            <a:off x="1278458" y="3800619"/>
            <a:ext cx="5849082" cy="2807625"/>
            <a:chOff x="-85291" y="3157562"/>
            <a:chExt cx="7640448" cy="3697200"/>
          </a:xfrm>
        </p:grpSpPr>
        <p:pic>
          <p:nvPicPr>
            <p:cNvPr id="23" name="Picture 2"/>
            <p:cNvPicPr/>
            <p:nvPr/>
          </p:nvPicPr>
          <p:blipFill>
            <a:blip r:embed="rId4">
              <a:lum bright="-12000"/>
            </a:blip>
            <a:stretch/>
          </p:blipFill>
          <p:spPr>
            <a:xfrm>
              <a:off x="2381237" y="3157562"/>
              <a:ext cx="5173920" cy="36972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24" name="Group 3"/>
            <p:cNvGrpSpPr/>
            <p:nvPr/>
          </p:nvGrpSpPr>
          <p:grpSpPr>
            <a:xfrm>
              <a:off x="-47848" y="6138840"/>
              <a:ext cx="3180239" cy="611640"/>
              <a:chOff x="-47848" y="6138840"/>
              <a:chExt cx="3180239" cy="611640"/>
            </a:xfrm>
          </p:grpSpPr>
          <p:sp>
            <p:nvSpPr>
              <p:cNvPr id="26" name="CustomShape 5"/>
              <p:cNvSpPr/>
              <p:nvPr/>
            </p:nvSpPr>
            <p:spPr>
              <a:xfrm>
                <a:off x="906869" y="6138840"/>
                <a:ext cx="2168278" cy="3013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89976" tIns="46788" rIns="89976" bIns="46788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pt-BR" sz="1500" spc="-1" dirty="0">
                    <a:solidFill>
                      <a:srgbClr val="595959"/>
                    </a:solidFill>
                    <a:latin typeface="Tahoma"/>
                    <a:ea typeface="ＭＳ Ｐゴシック"/>
                  </a:rPr>
                  <a:t> </a:t>
                </a:r>
                <a:r>
                  <a:rPr lang="pt-BR" sz="1500" b="1" spc="-1" dirty="0">
                    <a:solidFill>
                      <a:srgbClr val="595959"/>
                    </a:solidFill>
                    <a:latin typeface="Tahoma"/>
                    <a:ea typeface="ＭＳ Ｐゴシック"/>
                  </a:rPr>
                  <a:t>Manutenção</a:t>
                </a:r>
                <a:endParaRPr lang="pt-BR" sz="1500" spc="-1" dirty="0">
                  <a:latin typeface="Arial"/>
                </a:endParaRPr>
              </a:p>
            </p:txBody>
          </p:sp>
          <p:sp>
            <p:nvSpPr>
              <p:cNvPr id="27" name="CustomShape 6"/>
              <p:cNvSpPr/>
              <p:nvPr/>
            </p:nvSpPr>
            <p:spPr>
              <a:xfrm>
                <a:off x="898591" y="6449160"/>
                <a:ext cx="2233800" cy="3013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89976" tIns="46788" rIns="89976" bIns="46788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pt-BR" sz="1500" b="1" spc="-1" dirty="0">
                    <a:solidFill>
                      <a:srgbClr val="595959"/>
                    </a:solidFill>
                    <a:latin typeface="Tahoma"/>
                    <a:ea typeface="ＭＳ Ｐゴシック"/>
                  </a:rPr>
                  <a:t>Conta de Água</a:t>
                </a:r>
                <a:endParaRPr lang="pt-BR" sz="1500" spc="-1" dirty="0">
                  <a:latin typeface="Arial"/>
                </a:endParaRPr>
              </a:p>
            </p:txBody>
          </p:sp>
          <p:sp>
            <p:nvSpPr>
              <p:cNvPr id="28" name="Line 7"/>
              <p:cNvSpPr/>
              <p:nvPr/>
            </p:nvSpPr>
            <p:spPr>
              <a:xfrm>
                <a:off x="-47848" y="6300480"/>
                <a:ext cx="899639" cy="0"/>
              </a:xfrm>
              <a:prstGeom prst="line">
                <a:avLst/>
              </a:prstGeom>
              <a:ln w="57240">
                <a:solidFill>
                  <a:srgbClr val="0070C0"/>
                </a:solidFill>
                <a:miter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5" name="Line 8"/>
            <p:cNvSpPr/>
            <p:nvPr/>
          </p:nvSpPr>
          <p:spPr>
            <a:xfrm flipH="1">
              <a:off x="-85291" y="6704756"/>
              <a:ext cx="851039" cy="359"/>
            </a:xfrm>
            <a:prstGeom prst="line">
              <a:avLst/>
            </a:prstGeom>
            <a:ln w="5724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" name="Pentágono 6"/>
          <p:cNvSpPr/>
          <p:nvPr/>
        </p:nvSpPr>
        <p:spPr>
          <a:xfrm>
            <a:off x="1" y="3245647"/>
            <a:ext cx="2596892" cy="614775"/>
          </a:xfrm>
          <a:prstGeom prst="homePlate">
            <a:avLst/>
          </a:prstGeom>
          <a:solidFill>
            <a:srgbClr val="CACAC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Pentágono 29"/>
          <p:cNvSpPr/>
          <p:nvPr/>
        </p:nvSpPr>
        <p:spPr>
          <a:xfrm>
            <a:off x="-24906" y="4144480"/>
            <a:ext cx="2606730" cy="614775"/>
          </a:xfrm>
          <a:prstGeom prst="homePlate">
            <a:avLst/>
          </a:prstGeom>
          <a:solidFill>
            <a:srgbClr val="CACAC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ustomShape 9"/>
          <p:cNvSpPr/>
          <p:nvPr/>
        </p:nvSpPr>
        <p:spPr>
          <a:xfrm>
            <a:off x="131514" y="3317856"/>
            <a:ext cx="2450310" cy="4105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r>
              <a:rPr lang="pt-BR" sz="2000" kern="1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Autossustentável</a:t>
            </a:r>
          </a:p>
          <a:p>
            <a:r>
              <a:rPr lang="pt-BR" sz="2000" b="1" spc="-1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pt-BR" sz="2000" b="1" kern="1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33" name="CustomShape 9"/>
          <p:cNvSpPr/>
          <p:nvPr/>
        </p:nvSpPr>
        <p:spPr>
          <a:xfrm>
            <a:off x="146582" y="4235295"/>
            <a:ext cx="2450310" cy="4105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r>
              <a:rPr lang="pt-BR" sz="2000" kern="1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Autogerido</a:t>
            </a:r>
          </a:p>
          <a:p>
            <a:r>
              <a:rPr lang="pt-BR" sz="2000" b="1" spc="-1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pt-BR" sz="2000" b="1" kern="1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552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DF5746FA-07B7-4ED9-BCBC-41B032FC9C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7" y="0"/>
            <a:ext cx="12230150" cy="692277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9ACD748-1FA5-4C0B-AC6E-392C622416C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685" y="-64776"/>
            <a:ext cx="3185416" cy="175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37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tângulo 67"/>
          <p:cNvSpPr/>
          <p:nvPr/>
        </p:nvSpPr>
        <p:spPr>
          <a:xfrm>
            <a:off x="360171" y="4452254"/>
            <a:ext cx="11831829" cy="240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7" name="Imagem 7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4" t="16129" b="15138"/>
          <a:stretch/>
        </p:blipFill>
        <p:spPr>
          <a:xfrm>
            <a:off x="-377322" y="3996506"/>
            <a:ext cx="5152194" cy="2882816"/>
          </a:xfrm>
          <a:prstGeom prst="rect">
            <a:avLst/>
          </a:prstGeom>
          <a:ln w="38100">
            <a:noFill/>
          </a:ln>
        </p:spPr>
      </p:pic>
      <p:sp>
        <p:nvSpPr>
          <p:cNvPr id="78" name="Fluxograma: Fita perfurada 2"/>
          <p:cNvSpPr/>
          <p:nvPr/>
        </p:nvSpPr>
        <p:spPr>
          <a:xfrm rot="3236788">
            <a:off x="-690905" y="1501253"/>
            <a:ext cx="7767817" cy="5218468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5437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500 w 10000"/>
              <a:gd name="connsiteY6" fmla="*/ 5437 h 13015"/>
              <a:gd name="connsiteX7" fmla="*/ 5000 w 10000"/>
              <a:gd name="connsiteY7" fmla="*/ 9000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500 w 10000"/>
              <a:gd name="connsiteY6" fmla="*/ 5437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6821 w 10000"/>
              <a:gd name="connsiteY6" fmla="*/ 5588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079 w 10000"/>
              <a:gd name="connsiteY6" fmla="*/ 5588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079 w 10000"/>
              <a:gd name="connsiteY6" fmla="*/ 5588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196 w 10000"/>
              <a:gd name="connsiteY6" fmla="*/ 5588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843 w 10000"/>
              <a:gd name="connsiteY7" fmla="*/ 6939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664 w 10000"/>
              <a:gd name="connsiteY6" fmla="*/ 5839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664 w 10000"/>
              <a:gd name="connsiteY6" fmla="*/ 5839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7664 w 10000"/>
              <a:gd name="connsiteY6" fmla="*/ 5839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7945 w 10000"/>
              <a:gd name="connsiteY6" fmla="*/ 5990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003 w 10000"/>
              <a:gd name="connsiteY6" fmla="*/ 6388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003 w 10000"/>
              <a:gd name="connsiteY6" fmla="*/ 6388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003 w 10000"/>
              <a:gd name="connsiteY6" fmla="*/ 6388 h 11608"/>
              <a:gd name="connsiteX7" fmla="*/ 5251 w 10000"/>
              <a:gd name="connsiteY7" fmla="*/ 67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131 w 10000"/>
              <a:gd name="connsiteY6" fmla="*/ 6396 h 11608"/>
              <a:gd name="connsiteX7" fmla="*/ 5251 w 10000"/>
              <a:gd name="connsiteY7" fmla="*/ 67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736 w 10000"/>
              <a:gd name="connsiteY5" fmla="*/ 7762 h 11608"/>
              <a:gd name="connsiteX6" fmla="*/ 8131 w 10000"/>
              <a:gd name="connsiteY6" fmla="*/ 6396 h 11608"/>
              <a:gd name="connsiteX7" fmla="*/ 5251 w 10000"/>
              <a:gd name="connsiteY7" fmla="*/ 67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736 w 10000"/>
              <a:gd name="connsiteY5" fmla="*/ 7762 h 11608"/>
              <a:gd name="connsiteX6" fmla="*/ 8131 w 10000"/>
              <a:gd name="connsiteY6" fmla="*/ 6396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736 w 10000"/>
              <a:gd name="connsiteY5" fmla="*/ 7762 h 11608"/>
              <a:gd name="connsiteX6" fmla="*/ 8288 w 10000"/>
              <a:gd name="connsiteY6" fmla="*/ 5148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288 w 10000"/>
              <a:gd name="connsiteY6" fmla="*/ 5148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253 w 10000"/>
              <a:gd name="connsiteY6" fmla="*/ 5343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86 w 10000"/>
              <a:gd name="connsiteY6" fmla="*/ 4993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275 w 10000"/>
              <a:gd name="connsiteY6" fmla="*/ 5036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438 w 10000"/>
              <a:gd name="connsiteY5" fmla="*/ 7990 h 11023"/>
              <a:gd name="connsiteX6" fmla="*/ 8105 w 10000"/>
              <a:gd name="connsiteY6" fmla="*/ 4902 h 11023"/>
              <a:gd name="connsiteX7" fmla="*/ 5668 w 10000"/>
              <a:gd name="connsiteY7" fmla="*/ 5295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438 w 10000"/>
              <a:gd name="connsiteY5" fmla="*/ 7990 h 11023"/>
              <a:gd name="connsiteX6" fmla="*/ 8105 w 10000"/>
              <a:gd name="connsiteY6" fmla="*/ 4902 h 11023"/>
              <a:gd name="connsiteX7" fmla="*/ 5951 w 10000"/>
              <a:gd name="connsiteY7" fmla="*/ 5767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438 w 10000"/>
              <a:gd name="connsiteY5" fmla="*/ 7990 h 11023"/>
              <a:gd name="connsiteX6" fmla="*/ 8105 w 10000"/>
              <a:gd name="connsiteY6" fmla="*/ 4902 h 11023"/>
              <a:gd name="connsiteX7" fmla="*/ 5210 w 10000"/>
              <a:gd name="connsiteY7" fmla="*/ 6380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438 w 10000"/>
              <a:gd name="connsiteY5" fmla="*/ 7990 h 11023"/>
              <a:gd name="connsiteX6" fmla="*/ 7636 w 10000"/>
              <a:gd name="connsiteY6" fmla="*/ 4745 h 11023"/>
              <a:gd name="connsiteX7" fmla="*/ 5210 w 10000"/>
              <a:gd name="connsiteY7" fmla="*/ 6380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438 w 10000"/>
              <a:gd name="connsiteY5" fmla="*/ 7990 h 11023"/>
              <a:gd name="connsiteX6" fmla="*/ 7416 w 10000"/>
              <a:gd name="connsiteY6" fmla="*/ 4628 h 11023"/>
              <a:gd name="connsiteX7" fmla="*/ 5210 w 10000"/>
              <a:gd name="connsiteY7" fmla="*/ 6380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8878 w 10000"/>
              <a:gd name="connsiteY5" fmla="*/ 7957 h 11023"/>
              <a:gd name="connsiteX6" fmla="*/ 7416 w 10000"/>
              <a:gd name="connsiteY6" fmla="*/ 4628 h 11023"/>
              <a:gd name="connsiteX7" fmla="*/ 5210 w 10000"/>
              <a:gd name="connsiteY7" fmla="*/ 6380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416 w 10000"/>
              <a:gd name="connsiteY6" fmla="*/ 4628 h 11023"/>
              <a:gd name="connsiteX7" fmla="*/ 5210 w 10000"/>
              <a:gd name="connsiteY7" fmla="*/ 6380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416 w 10000"/>
              <a:gd name="connsiteY6" fmla="*/ 4628 h 11023"/>
              <a:gd name="connsiteX7" fmla="*/ 5305 w 10000"/>
              <a:gd name="connsiteY7" fmla="*/ 6478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416 w 10000"/>
              <a:gd name="connsiteY6" fmla="*/ 4628 h 11023"/>
              <a:gd name="connsiteX7" fmla="*/ 5105 w 10000"/>
              <a:gd name="connsiteY7" fmla="*/ 6309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416 w 10000"/>
              <a:gd name="connsiteY6" fmla="*/ 4628 h 11023"/>
              <a:gd name="connsiteX7" fmla="*/ 5042 w 10000"/>
              <a:gd name="connsiteY7" fmla="*/ 6244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347 w 10000"/>
              <a:gd name="connsiteY6" fmla="*/ 4810 h 11023"/>
              <a:gd name="connsiteX7" fmla="*/ 5042 w 10000"/>
              <a:gd name="connsiteY7" fmla="*/ 6244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347 w 10000"/>
              <a:gd name="connsiteY6" fmla="*/ 4810 h 11023"/>
              <a:gd name="connsiteX7" fmla="*/ 5131 w 10000"/>
              <a:gd name="connsiteY7" fmla="*/ 6878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347 w 10000"/>
              <a:gd name="connsiteY6" fmla="*/ 4810 h 11023"/>
              <a:gd name="connsiteX7" fmla="*/ 4941 w 10000"/>
              <a:gd name="connsiteY7" fmla="*/ 6683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347 w 10000"/>
              <a:gd name="connsiteY6" fmla="*/ 4810 h 11023"/>
              <a:gd name="connsiteX7" fmla="*/ 4941 w 10000"/>
              <a:gd name="connsiteY7" fmla="*/ 6683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347 w 10000"/>
              <a:gd name="connsiteY6" fmla="*/ 4810 h 11023"/>
              <a:gd name="connsiteX7" fmla="*/ 4941 w 10000"/>
              <a:gd name="connsiteY7" fmla="*/ 6683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347 w 10000"/>
              <a:gd name="connsiteY6" fmla="*/ 4810 h 11023"/>
              <a:gd name="connsiteX7" fmla="*/ 4941 w 10000"/>
              <a:gd name="connsiteY7" fmla="*/ 6683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  <a:gd name="connsiteX0" fmla="*/ 0 w 10000"/>
              <a:gd name="connsiteY0" fmla="*/ 1000 h 11023"/>
              <a:gd name="connsiteX1" fmla="*/ 2500 w 10000"/>
              <a:gd name="connsiteY1" fmla="*/ 2000 h 11023"/>
              <a:gd name="connsiteX2" fmla="*/ 5000 w 10000"/>
              <a:gd name="connsiteY2" fmla="*/ 1000 h 11023"/>
              <a:gd name="connsiteX3" fmla="*/ 7500 w 10000"/>
              <a:gd name="connsiteY3" fmla="*/ 0 h 11023"/>
              <a:gd name="connsiteX4" fmla="*/ 10000 w 10000"/>
              <a:gd name="connsiteY4" fmla="*/ 1000 h 11023"/>
              <a:gd name="connsiteX5" fmla="*/ 9080 w 10000"/>
              <a:gd name="connsiteY5" fmla="*/ 7080 h 11023"/>
              <a:gd name="connsiteX6" fmla="*/ 7347 w 10000"/>
              <a:gd name="connsiteY6" fmla="*/ 4810 h 11023"/>
              <a:gd name="connsiteX7" fmla="*/ 5042 w 10000"/>
              <a:gd name="connsiteY7" fmla="*/ 6823 h 11023"/>
              <a:gd name="connsiteX8" fmla="*/ 2389 w 10000"/>
              <a:gd name="connsiteY8" fmla="*/ 11023 h 11023"/>
              <a:gd name="connsiteX9" fmla="*/ 0 w 10000"/>
              <a:gd name="connsiteY9" fmla="*/ 9000 h 11023"/>
              <a:gd name="connsiteX10" fmla="*/ 0 w 10000"/>
              <a:gd name="connsiteY10" fmla="*/ 1000 h 1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1023">
                <a:moveTo>
                  <a:pt x="0" y="1000"/>
                </a:moveTo>
                <a:cubicBezTo>
                  <a:pt x="0" y="1552"/>
                  <a:pt x="1119" y="2000"/>
                  <a:pt x="2500" y="2000"/>
                </a:cubicBezTo>
                <a:cubicBezTo>
                  <a:pt x="3881" y="2000"/>
                  <a:pt x="5000" y="1552"/>
                  <a:pt x="5000" y="1000"/>
                </a:cubicBezTo>
                <a:cubicBezTo>
                  <a:pt x="5000" y="448"/>
                  <a:pt x="6119" y="0"/>
                  <a:pt x="7500" y="0"/>
                </a:cubicBezTo>
                <a:cubicBezTo>
                  <a:pt x="8881" y="0"/>
                  <a:pt x="10000" y="448"/>
                  <a:pt x="10000" y="1000"/>
                </a:cubicBezTo>
                <a:cubicBezTo>
                  <a:pt x="9813" y="3330"/>
                  <a:pt x="9267" y="4750"/>
                  <a:pt x="9080" y="7080"/>
                </a:cubicBezTo>
                <a:cubicBezTo>
                  <a:pt x="9080" y="6528"/>
                  <a:pt x="8020" y="4853"/>
                  <a:pt x="7347" y="4810"/>
                </a:cubicBezTo>
                <a:cubicBezTo>
                  <a:pt x="6674" y="4767"/>
                  <a:pt x="5806" y="4966"/>
                  <a:pt x="5042" y="6823"/>
                </a:cubicBezTo>
                <a:cubicBezTo>
                  <a:pt x="4278" y="8680"/>
                  <a:pt x="3770" y="11023"/>
                  <a:pt x="2389" y="11023"/>
                </a:cubicBezTo>
                <a:cubicBezTo>
                  <a:pt x="1008" y="11023"/>
                  <a:pt x="0" y="9552"/>
                  <a:pt x="0" y="9000"/>
                </a:cubicBezTo>
                <a:lnTo>
                  <a:pt x="0" y="1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3" name="Imagem 7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6" r="36736"/>
          <a:stretch/>
        </p:blipFill>
        <p:spPr>
          <a:xfrm>
            <a:off x="7869013" y="-47673"/>
            <a:ext cx="4353480" cy="4544918"/>
          </a:xfrm>
          <a:prstGeom prst="rect">
            <a:avLst/>
          </a:prstGeom>
        </p:spPr>
      </p:pic>
      <p:sp>
        <p:nvSpPr>
          <p:cNvPr id="76" name="Fluxograma: Fita perfurada 2"/>
          <p:cNvSpPr/>
          <p:nvPr/>
        </p:nvSpPr>
        <p:spPr>
          <a:xfrm rot="15226753">
            <a:off x="5113464" y="559801"/>
            <a:ext cx="7767817" cy="5495416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5437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500 w 10000"/>
              <a:gd name="connsiteY6" fmla="*/ 5437 h 13015"/>
              <a:gd name="connsiteX7" fmla="*/ 5000 w 10000"/>
              <a:gd name="connsiteY7" fmla="*/ 9000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500 w 10000"/>
              <a:gd name="connsiteY6" fmla="*/ 5437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6821 w 10000"/>
              <a:gd name="connsiteY6" fmla="*/ 5588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3015"/>
              <a:gd name="connsiteX1" fmla="*/ 2500 w 10000"/>
              <a:gd name="connsiteY1" fmla="*/ 2000 h 13015"/>
              <a:gd name="connsiteX2" fmla="*/ 5000 w 10000"/>
              <a:gd name="connsiteY2" fmla="*/ 1000 h 13015"/>
              <a:gd name="connsiteX3" fmla="*/ 7500 w 10000"/>
              <a:gd name="connsiteY3" fmla="*/ 0 h 13015"/>
              <a:gd name="connsiteX4" fmla="*/ 10000 w 10000"/>
              <a:gd name="connsiteY4" fmla="*/ 1000 h 13015"/>
              <a:gd name="connsiteX5" fmla="*/ 10000 w 10000"/>
              <a:gd name="connsiteY5" fmla="*/ 9000 h 13015"/>
              <a:gd name="connsiteX6" fmla="*/ 7079 w 10000"/>
              <a:gd name="connsiteY6" fmla="*/ 5588 h 13015"/>
              <a:gd name="connsiteX7" fmla="*/ 5000 w 10000"/>
              <a:gd name="connsiteY7" fmla="*/ 7643 h 13015"/>
              <a:gd name="connsiteX8" fmla="*/ 2617 w 10000"/>
              <a:gd name="connsiteY8" fmla="*/ 13015 h 13015"/>
              <a:gd name="connsiteX9" fmla="*/ 0 w 10000"/>
              <a:gd name="connsiteY9" fmla="*/ 9000 h 13015"/>
              <a:gd name="connsiteX10" fmla="*/ 0 w 10000"/>
              <a:gd name="connsiteY10" fmla="*/ 1000 h 13015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079 w 10000"/>
              <a:gd name="connsiteY6" fmla="*/ 5588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196 w 10000"/>
              <a:gd name="connsiteY6" fmla="*/ 5588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000 w 10000"/>
              <a:gd name="connsiteY7" fmla="*/ 7643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843 w 10000"/>
              <a:gd name="connsiteY7" fmla="*/ 6939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383 w 10000"/>
              <a:gd name="connsiteY6" fmla="*/ 6995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664 w 10000"/>
              <a:gd name="connsiteY6" fmla="*/ 5839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2613"/>
              <a:gd name="connsiteX1" fmla="*/ 2500 w 10000"/>
              <a:gd name="connsiteY1" fmla="*/ 2000 h 12613"/>
              <a:gd name="connsiteX2" fmla="*/ 5000 w 10000"/>
              <a:gd name="connsiteY2" fmla="*/ 1000 h 12613"/>
              <a:gd name="connsiteX3" fmla="*/ 7500 w 10000"/>
              <a:gd name="connsiteY3" fmla="*/ 0 h 12613"/>
              <a:gd name="connsiteX4" fmla="*/ 10000 w 10000"/>
              <a:gd name="connsiteY4" fmla="*/ 1000 h 12613"/>
              <a:gd name="connsiteX5" fmla="*/ 10000 w 10000"/>
              <a:gd name="connsiteY5" fmla="*/ 9000 h 12613"/>
              <a:gd name="connsiteX6" fmla="*/ 7664 w 10000"/>
              <a:gd name="connsiteY6" fmla="*/ 5839 h 12613"/>
              <a:gd name="connsiteX7" fmla="*/ 5609 w 10000"/>
              <a:gd name="connsiteY7" fmla="*/ 6537 h 12613"/>
              <a:gd name="connsiteX8" fmla="*/ 2430 w 10000"/>
              <a:gd name="connsiteY8" fmla="*/ 12613 h 12613"/>
              <a:gd name="connsiteX9" fmla="*/ 0 w 10000"/>
              <a:gd name="connsiteY9" fmla="*/ 9000 h 12613"/>
              <a:gd name="connsiteX10" fmla="*/ 0 w 10000"/>
              <a:gd name="connsiteY10" fmla="*/ 1000 h 12613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7664 w 10000"/>
              <a:gd name="connsiteY6" fmla="*/ 5839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7945 w 10000"/>
              <a:gd name="connsiteY6" fmla="*/ 5990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003 w 10000"/>
              <a:gd name="connsiteY6" fmla="*/ 6388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003 w 10000"/>
              <a:gd name="connsiteY6" fmla="*/ 6388 h 11608"/>
              <a:gd name="connsiteX7" fmla="*/ 5609 w 10000"/>
              <a:gd name="connsiteY7" fmla="*/ 65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003 w 10000"/>
              <a:gd name="connsiteY6" fmla="*/ 6388 h 11608"/>
              <a:gd name="connsiteX7" fmla="*/ 5251 w 10000"/>
              <a:gd name="connsiteY7" fmla="*/ 67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10000 w 10000"/>
              <a:gd name="connsiteY5" fmla="*/ 9000 h 11608"/>
              <a:gd name="connsiteX6" fmla="*/ 8131 w 10000"/>
              <a:gd name="connsiteY6" fmla="*/ 6396 h 11608"/>
              <a:gd name="connsiteX7" fmla="*/ 5251 w 10000"/>
              <a:gd name="connsiteY7" fmla="*/ 67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736 w 10000"/>
              <a:gd name="connsiteY5" fmla="*/ 7762 h 11608"/>
              <a:gd name="connsiteX6" fmla="*/ 8131 w 10000"/>
              <a:gd name="connsiteY6" fmla="*/ 6396 h 11608"/>
              <a:gd name="connsiteX7" fmla="*/ 5251 w 10000"/>
              <a:gd name="connsiteY7" fmla="*/ 6737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736 w 10000"/>
              <a:gd name="connsiteY5" fmla="*/ 7762 h 11608"/>
              <a:gd name="connsiteX6" fmla="*/ 8131 w 10000"/>
              <a:gd name="connsiteY6" fmla="*/ 6396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736 w 10000"/>
              <a:gd name="connsiteY5" fmla="*/ 7762 h 11608"/>
              <a:gd name="connsiteX6" fmla="*/ 8288 w 10000"/>
              <a:gd name="connsiteY6" fmla="*/ 5148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288 w 10000"/>
              <a:gd name="connsiteY6" fmla="*/ 5148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253 w 10000"/>
              <a:gd name="connsiteY6" fmla="*/ 5343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86 w 10000"/>
              <a:gd name="connsiteY6" fmla="*/ 4993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275 w 10000"/>
              <a:gd name="connsiteY6" fmla="*/ 5036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  <a:gd name="connsiteX0" fmla="*/ 0 w 10000"/>
              <a:gd name="connsiteY0" fmla="*/ 1000 h 11608"/>
              <a:gd name="connsiteX1" fmla="*/ 2500 w 10000"/>
              <a:gd name="connsiteY1" fmla="*/ 2000 h 11608"/>
              <a:gd name="connsiteX2" fmla="*/ 5000 w 10000"/>
              <a:gd name="connsiteY2" fmla="*/ 1000 h 11608"/>
              <a:gd name="connsiteX3" fmla="*/ 7500 w 10000"/>
              <a:gd name="connsiteY3" fmla="*/ 0 h 11608"/>
              <a:gd name="connsiteX4" fmla="*/ 10000 w 10000"/>
              <a:gd name="connsiteY4" fmla="*/ 1000 h 11608"/>
              <a:gd name="connsiteX5" fmla="*/ 9438 w 10000"/>
              <a:gd name="connsiteY5" fmla="*/ 7990 h 11608"/>
              <a:gd name="connsiteX6" fmla="*/ 8105 w 10000"/>
              <a:gd name="connsiteY6" fmla="*/ 4902 h 11608"/>
              <a:gd name="connsiteX7" fmla="*/ 5668 w 10000"/>
              <a:gd name="connsiteY7" fmla="*/ 5295 h 11608"/>
              <a:gd name="connsiteX8" fmla="*/ 2430 w 10000"/>
              <a:gd name="connsiteY8" fmla="*/ 11608 h 11608"/>
              <a:gd name="connsiteX9" fmla="*/ 0 w 10000"/>
              <a:gd name="connsiteY9" fmla="*/ 9000 h 11608"/>
              <a:gd name="connsiteX10" fmla="*/ 0 w 10000"/>
              <a:gd name="connsiteY10" fmla="*/ 1000 h 1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1608">
                <a:moveTo>
                  <a:pt x="0" y="1000"/>
                </a:moveTo>
                <a:cubicBezTo>
                  <a:pt x="0" y="1552"/>
                  <a:pt x="1119" y="2000"/>
                  <a:pt x="2500" y="2000"/>
                </a:cubicBezTo>
                <a:cubicBezTo>
                  <a:pt x="3881" y="2000"/>
                  <a:pt x="5000" y="1552"/>
                  <a:pt x="5000" y="1000"/>
                </a:cubicBezTo>
                <a:cubicBezTo>
                  <a:pt x="5000" y="448"/>
                  <a:pt x="6119" y="0"/>
                  <a:pt x="7500" y="0"/>
                </a:cubicBezTo>
                <a:cubicBezTo>
                  <a:pt x="8881" y="0"/>
                  <a:pt x="10000" y="448"/>
                  <a:pt x="10000" y="1000"/>
                </a:cubicBezTo>
                <a:cubicBezTo>
                  <a:pt x="9813" y="3330"/>
                  <a:pt x="9625" y="5660"/>
                  <a:pt x="9438" y="7990"/>
                </a:cubicBezTo>
                <a:cubicBezTo>
                  <a:pt x="9438" y="7438"/>
                  <a:pt x="8920" y="5387"/>
                  <a:pt x="8105" y="4902"/>
                </a:cubicBezTo>
                <a:cubicBezTo>
                  <a:pt x="7290" y="4417"/>
                  <a:pt x="6614" y="4177"/>
                  <a:pt x="5668" y="5295"/>
                </a:cubicBezTo>
                <a:cubicBezTo>
                  <a:pt x="4722" y="6413"/>
                  <a:pt x="3811" y="11608"/>
                  <a:pt x="2430" y="11608"/>
                </a:cubicBezTo>
                <a:cubicBezTo>
                  <a:pt x="1049" y="11608"/>
                  <a:pt x="0" y="9552"/>
                  <a:pt x="0" y="9000"/>
                </a:cubicBezTo>
                <a:lnTo>
                  <a:pt x="0" y="1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5" name="Grupo 64"/>
          <p:cNvGrpSpPr/>
          <p:nvPr/>
        </p:nvGrpSpPr>
        <p:grpSpPr>
          <a:xfrm>
            <a:off x="814679" y="1135353"/>
            <a:ext cx="2523734" cy="1914355"/>
            <a:chOff x="4220868" y="442366"/>
            <a:chExt cx="2524063" cy="1914604"/>
          </a:xfrm>
        </p:grpSpPr>
        <p:pic>
          <p:nvPicPr>
            <p:cNvPr id="59" name="Google Shape;595;p67" descr="Associação no Bairro Jardim Oiti busca fazer cadastro de moradores para  lutar por direitos - Notícias de Três Lagoas - Rádio Caçula"/>
            <p:cNvPicPr preferRelativeResize="0"/>
            <p:nvPr/>
          </p:nvPicPr>
          <p:blipFill rotWithShape="1">
            <a:blip r:embed="rId4">
              <a:alphaModFix/>
            </a:blip>
            <a:srcRect b="18818"/>
            <a:stretch/>
          </p:blipFill>
          <p:spPr>
            <a:xfrm>
              <a:off x="4520680" y="898326"/>
              <a:ext cx="1984402" cy="14586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CaixaDeTexto 57"/>
            <p:cNvSpPr txBox="1"/>
            <p:nvPr/>
          </p:nvSpPr>
          <p:spPr>
            <a:xfrm>
              <a:off x="4220868" y="442366"/>
              <a:ext cx="25240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4E70A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ASSOCIAÇÃO COMUNITÁRIA</a:t>
              </a:r>
            </a:p>
          </p:txBody>
        </p:sp>
      </p:grpSp>
      <p:pic>
        <p:nvPicPr>
          <p:cNvPr id="60" name="Google Shape;592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68556" y="3621848"/>
            <a:ext cx="2585534" cy="9772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rupo 69"/>
          <p:cNvGrpSpPr/>
          <p:nvPr/>
        </p:nvGrpSpPr>
        <p:grpSpPr>
          <a:xfrm>
            <a:off x="3784893" y="936190"/>
            <a:ext cx="4309340" cy="4938095"/>
            <a:chOff x="553930" y="1473716"/>
            <a:chExt cx="4309901" cy="4938738"/>
          </a:xfrm>
        </p:grpSpPr>
        <p:grpSp>
          <p:nvGrpSpPr>
            <p:cNvPr id="49" name="Grupo 48"/>
            <p:cNvGrpSpPr/>
            <p:nvPr/>
          </p:nvGrpSpPr>
          <p:grpSpPr>
            <a:xfrm>
              <a:off x="1178006" y="2556027"/>
              <a:ext cx="3057108" cy="2796066"/>
              <a:chOff x="607857" y="1621416"/>
              <a:chExt cx="4336983" cy="3469326"/>
            </a:xfrm>
          </p:grpSpPr>
          <p:sp>
            <p:nvSpPr>
              <p:cNvPr id="22" name="Fluxograma: Conector 21"/>
              <p:cNvSpPr/>
              <p:nvPr/>
            </p:nvSpPr>
            <p:spPr>
              <a:xfrm>
                <a:off x="607857" y="1621416"/>
                <a:ext cx="4336983" cy="3469326"/>
              </a:xfrm>
              <a:prstGeom prst="flowChartConnector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9" name="CaixaDeTexto 38"/>
              <p:cNvSpPr txBox="1"/>
              <p:nvPr/>
            </p:nvSpPr>
            <p:spPr>
              <a:xfrm>
                <a:off x="800833" y="2591074"/>
                <a:ext cx="3951030" cy="1260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MODELO DE GESTÃO COMPARTILHADA</a:t>
                </a:r>
              </a:p>
            </p:txBody>
          </p:sp>
        </p:grpSp>
        <p:pic>
          <p:nvPicPr>
            <p:cNvPr id="1028" name="Picture 4" descr="sinal de seta direcional em fundo transparente 18719207 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1678">
              <a:off x="677011" y="1350635"/>
              <a:ext cx="3141965" cy="3388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" descr="sinal de seta direcional em fundo transparente 18719207 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159809">
              <a:off x="1678851" y="3227474"/>
              <a:ext cx="3064917" cy="3305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1" name="Google Shape;600;p67"/>
          <p:cNvSpPr/>
          <p:nvPr/>
        </p:nvSpPr>
        <p:spPr>
          <a:xfrm>
            <a:off x="141807" y="3211829"/>
            <a:ext cx="4141411" cy="84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r>
              <a:rPr lang="pt-BR" b="1" dirty="0">
                <a:solidFill>
                  <a:srgbClr val="44639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GERENCIA A ASSOCIAÇÃO, PARTICIPA DA GESTÃO DO SISAR, OPERA O SISTEMA LOCAL E FAZ PEQUENAS MANUTENÇÕES</a:t>
            </a:r>
            <a:endParaRPr lang="pt-BR" b="1" dirty="0">
              <a:solidFill>
                <a:srgbClr val="44639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72" name="Google Shape;590;p67"/>
          <p:cNvSpPr/>
          <p:nvPr/>
        </p:nvSpPr>
        <p:spPr>
          <a:xfrm>
            <a:off x="7192661" y="5048247"/>
            <a:ext cx="4737321" cy="1295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r>
              <a:rPr lang="pt-BR" sz="1600" b="1" dirty="0">
                <a:solidFill>
                  <a:srgbClr val="4550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FAZ O ACOMPANHAMENTO ADMINISTRATIVO, SOCIAL E TÉCNICO DAS COMUNIDADES E DE SEUS SISTEMAS, EXECUTA AS MANUTENÇÕES ELETROMECÂNICAS E HIDRÁULICAS, CAPACITA A COMUNIDADE PARA A GESTÃO DO SANEAMENTO E EMPODERAMENTO SOCIAL E ECONÔMICO.</a:t>
            </a:r>
            <a:endParaRPr lang="pt-BR" sz="1600" b="1" dirty="0">
              <a:solidFill>
                <a:srgbClr val="45505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79" name="Google Shape;588;p67"/>
          <p:cNvSpPr/>
          <p:nvPr/>
        </p:nvSpPr>
        <p:spPr>
          <a:xfrm>
            <a:off x="606590" y="188554"/>
            <a:ext cx="9744291" cy="36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COMO FUNCIONA?</a:t>
            </a:r>
            <a:endParaRPr sz="2400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9494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75"/>
          <p:cNvSpPr txBox="1"/>
          <p:nvPr/>
        </p:nvSpPr>
        <p:spPr>
          <a:xfrm>
            <a:off x="675917" y="105942"/>
            <a:ext cx="4429523" cy="398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</a:defRPr>
            </a:lvl1pPr>
          </a:lstStyle>
          <a:p>
            <a:r>
              <a:rPr lang="pt-BR">
                <a:sym typeface="Tahoma"/>
              </a:rPr>
              <a:t>TECNOLOGIAS IMPLANTADAS NOS SISARS</a:t>
            </a:r>
            <a:endParaRPr>
              <a:sym typeface="Tahoma"/>
            </a:endParaRPr>
          </a:p>
        </p:txBody>
      </p:sp>
      <p:pic>
        <p:nvPicPr>
          <p:cNvPr id="750" name="Google Shape;750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8544" y="446"/>
            <a:ext cx="4193456" cy="2396524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75"/>
          <p:cNvSpPr txBox="1"/>
          <p:nvPr/>
        </p:nvSpPr>
        <p:spPr>
          <a:xfrm>
            <a:off x="556752" y="1020520"/>
            <a:ext cx="5438292" cy="519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spAutoFit/>
          </a:bodyPr>
          <a:lstStyle/>
          <a:p>
            <a:pPr marL="247625" indent="-171433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FILTROS LENTO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FLOCODECANTAÇÃO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FILTRAÇÃO DIRETA ASCENDENTE/DESCENDENTE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DUPLA FILTRAÇÃO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SIMPLES DESINFECÇÃO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FÁBRICAS GERADORAS DE CLORO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latin typeface="Tahoma"/>
                <a:ea typeface="Tahoma"/>
                <a:cs typeface="Tahoma"/>
                <a:sym typeface="Tahoma"/>
              </a:rPr>
              <a:t>O</a:t>
            </a: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Z</a:t>
            </a:r>
            <a:r>
              <a:rPr lang="pt-BR" sz="1200" b="1">
                <a:latin typeface="Tahoma"/>
                <a:ea typeface="Tahoma"/>
                <a:cs typeface="Tahoma"/>
                <a:sym typeface="Tahoma"/>
              </a:rPr>
              <a:t>Ô</a:t>
            </a: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NIO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LAGOAS DE DECANTAÇÃO (FERRO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ZEÓLITAS (COR E TURBIDEZ)</a:t>
            </a:r>
            <a:endParaRPr/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AUTOMAÇÕES</a:t>
            </a:r>
            <a:endParaRPr sz="1100" b="1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47625" indent="-171433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  <a:buFont typeface="Arial"/>
              <a:buChar char="-"/>
            </a:pP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SOFTWARE</a:t>
            </a:r>
            <a:r>
              <a:rPr lang="pt-BR" sz="11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pt-BR" sz="1200" b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DE SIMULAÇÃO – 3ª FASE DO WSMART</a:t>
            </a:r>
            <a:endParaRPr/>
          </a:p>
          <a:p>
            <a:pPr marL="247625" indent="-95240">
              <a:lnSpc>
                <a:spcPct val="115000"/>
              </a:lnSpc>
              <a:spcBef>
                <a:spcPts val="1600"/>
              </a:spcBef>
              <a:spcAft>
                <a:spcPts val="1200"/>
              </a:spcAft>
              <a:buClr>
                <a:srgbClr val="000000"/>
              </a:buClr>
              <a:buSzPts val="1200"/>
            </a:pPr>
            <a:endParaRPr sz="1200"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52" name="Google Shape;752;p75"/>
          <p:cNvPicPr preferRelativeResize="0"/>
          <p:nvPr/>
        </p:nvPicPr>
        <p:blipFill rotWithShape="1">
          <a:blip r:embed="rId4">
            <a:alphaModFix/>
          </a:blip>
          <a:srcRect b="8617"/>
          <a:stretch/>
        </p:blipFill>
        <p:spPr>
          <a:xfrm>
            <a:off x="5105426" y="4557998"/>
            <a:ext cx="3593263" cy="2366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51008" y="4557998"/>
            <a:ext cx="4068698" cy="229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7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10960" y="447"/>
            <a:ext cx="3040049" cy="466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75"/>
          <p:cNvPicPr preferRelativeResize="0"/>
          <p:nvPr/>
        </p:nvPicPr>
        <p:blipFill rotWithShape="1">
          <a:blip r:embed="rId7">
            <a:alphaModFix/>
          </a:blip>
          <a:srcRect l="1642"/>
          <a:stretch/>
        </p:blipFill>
        <p:spPr>
          <a:xfrm>
            <a:off x="8151008" y="2396970"/>
            <a:ext cx="4054847" cy="2161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Grupo de pessoas sentadas em cadeiras na grama&#10;&#10;Descrição gerada automaticamente">
            <a:extLst>
              <a:ext uri="{FF2B5EF4-FFF2-40B4-BE49-F238E27FC236}">
                <a16:creationId xmlns:a16="http://schemas.microsoft.com/office/drawing/2014/main" id="{3DB6F5B3-ED5C-4B61-91E9-61FF26036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2" b="12238"/>
          <a:stretch/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AC758934-4870-4417-8341-DBC29F04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18" y="6040582"/>
            <a:ext cx="12193117" cy="878307"/>
          </a:xfrm>
          <a:solidFill>
            <a:schemeClr val="bg1">
              <a:lumMod val="75000"/>
              <a:alpha val="60000"/>
            </a:schemeClr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Fortalecimento</a:t>
            </a:r>
            <a:r>
              <a:rPr lang="en-US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Social</a:t>
            </a:r>
          </a:p>
        </p:txBody>
      </p:sp>
    </p:spTree>
    <p:extLst>
      <p:ext uri="{BB962C8B-B14F-4D97-AF65-F5344CB8AC3E}">
        <p14:creationId xmlns:p14="http://schemas.microsoft.com/office/powerpoint/2010/main" val="187192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4"/>
          <p:cNvSpPr/>
          <p:nvPr/>
        </p:nvSpPr>
        <p:spPr>
          <a:xfrm>
            <a:off x="11685158" y="6362258"/>
            <a:ext cx="505734" cy="364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ctr" anchorCtr="0">
            <a:noAutofit/>
          </a:bodyPr>
          <a:lstStyle/>
          <a:p>
            <a:pPr algn="ctr"/>
            <a:fld id="{00000000-1234-1234-1234-123412341234}" type="slidenum">
              <a:rPr lang="pt-BR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algn="ctr"/>
              <a:t>10</a:t>
            </a:fld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7B4C825-8811-E1DE-5E16-6108C3BCFCD4}"/>
              </a:ext>
            </a:extLst>
          </p:cNvPr>
          <p:cNvSpPr/>
          <p:nvPr/>
        </p:nvSpPr>
        <p:spPr>
          <a:xfrm rot="16200000">
            <a:off x="955593" y="204239"/>
            <a:ext cx="45719" cy="1068542"/>
          </a:xfrm>
          <a:prstGeom prst="rect">
            <a:avLst/>
          </a:prstGeom>
          <a:solidFill>
            <a:srgbClr val="ADC8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B9DB55B-4E07-02C7-F924-37B496E6C143}"/>
              </a:ext>
            </a:extLst>
          </p:cNvPr>
          <p:cNvSpPr/>
          <p:nvPr/>
        </p:nvSpPr>
        <p:spPr>
          <a:xfrm rot="16200000">
            <a:off x="2439920" y="-207143"/>
            <a:ext cx="45720" cy="1891305"/>
          </a:xfrm>
          <a:prstGeom prst="rect">
            <a:avLst/>
          </a:prstGeom>
          <a:solidFill>
            <a:srgbClr val="0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Picture 16">
            <a:extLst>
              <a:ext uri="{FF2B5EF4-FFF2-40B4-BE49-F238E27FC236}">
                <a16:creationId xmlns:a16="http://schemas.microsoft.com/office/drawing/2014/main" id="{F3DCC0E4-26CE-0CEA-9EA2-8FAA6C30418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748211" y="56560"/>
            <a:ext cx="1443788" cy="408661"/>
          </a:xfrm>
          <a:prstGeom prst="rect">
            <a:avLst/>
          </a:prstGeom>
          <a:ln w="0"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D329425-AF3B-469B-8867-89357BEB68BE}"/>
              </a:ext>
            </a:extLst>
          </p:cNvPr>
          <p:cNvSpPr txBox="1"/>
          <p:nvPr/>
        </p:nvSpPr>
        <p:spPr>
          <a:xfrm>
            <a:off x="468148" y="272707"/>
            <a:ext cx="601405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rgbClr val="7F7F7F"/>
              </a:buClr>
              <a:buSzPts val="1800"/>
            </a:pPr>
            <a:r>
              <a:rPr lang="pt-BR" sz="2800" b="1" dirty="0">
                <a:latin typeface="Montserrat" panose="00000500000000000000" pitchFamily="2" charset="0"/>
                <a:sym typeface="Tahoma"/>
              </a:rPr>
              <a:t>MODELO DE COBRANÇA SISAR</a:t>
            </a:r>
            <a:endParaRPr lang="pt-BR" sz="2800" b="1" dirty="0">
              <a:latin typeface="Montserrat" panose="00000500000000000000" pitchFamily="2" charset="0"/>
            </a:endParaRPr>
          </a:p>
        </p:txBody>
      </p:sp>
      <p:graphicFrame>
        <p:nvGraphicFramePr>
          <p:cNvPr id="12" name="Google Shape;584;p14">
            <a:extLst>
              <a:ext uri="{FF2B5EF4-FFF2-40B4-BE49-F238E27FC236}">
                <a16:creationId xmlns:a16="http://schemas.microsoft.com/office/drawing/2014/main" id="{B98CD379-C664-46E9-B10B-2B44C77E184F}"/>
              </a:ext>
            </a:extLst>
          </p:cNvPr>
          <p:cNvGraphicFramePr/>
          <p:nvPr/>
        </p:nvGraphicFramePr>
        <p:xfrm>
          <a:off x="650474" y="3058410"/>
          <a:ext cx="5225222" cy="256727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1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02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Associação Comunitária</a:t>
                      </a:r>
                      <a:endParaRPr sz="15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4860" marR="74860" marT="37430" marB="3743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83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Consumo de água (10m³)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R$ 21,06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83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Operador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R$ 5,00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83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Energia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R$ 7,77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83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Taxa administrativa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R$ 3,00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91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R$</a:t>
                      </a:r>
                      <a:r>
                        <a:rPr lang="pt-BR" sz="1600" b="1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36,83</a:t>
                      </a:r>
                      <a:endParaRPr sz="16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672" marR="73672" marT="37429" marB="37429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4472C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Google Shape;583;p14">
            <a:extLst>
              <a:ext uri="{FF2B5EF4-FFF2-40B4-BE49-F238E27FC236}">
                <a16:creationId xmlns:a16="http://schemas.microsoft.com/office/drawing/2014/main" id="{2BDB0415-6D23-439D-9985-EBB48C6A4630}"/>
              </a:ext>
            </a:extLst>
          </p:cNvPr>
          <p:cNvSpPr/>
          <p:nvPr/>
        </p:nvSpPr>
        <p:spPr>
          <a:xfrm>
            <a:off x="832926" y="1232315"/>
            <a:ext cx="5042770" cy="1434824"/>
          </a:xfrm>
          <a:prstGeom prst="rect">
            <a:avLst/>
          </a:prstGeom>
          <a:noFill/>
          <a:ln w="9525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86389" tIns="44994" rIns="86389" bIns="44994" anchor="t" anchorCtr="0">
            <a:spAutoFit/>
          </a:bodyPr>
          <a:lstStyle/>
          <a:p>
            <a:pPr marL="328647" indent="-328647"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Conta de água faturada por comunidade;</a:t>
            </a:r>
            <a:endParaRPr sz="16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8647" indent="-328647">
              <a:spcBef>
                <a:spcPts val="1443"/>
              </a:spcBef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Agente arrecadador (Caixa / Banco do Brasil);</a:t>
            </a:r>
            <a:endParaRPr sz="16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8647" indent="-328647">
              <a:spcBef>
                <a:spcPts val="1443"/>
              </a:spcBef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Cobrança progressiva com taxa mínima de 0 a 10m³.</a:t>
            </a:r>
            <a:endParaRPr sz="16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96460C0-E180-475A-B564-6D8D3DB19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164" y="-13855"/>
            <a:ext cx="4903023" cy="6871855"/>
          </a:xfrm>
          <a:prstGeom prst="rect">
            <a:avLst/>
          </a:prstGeom>
        </p:spPr>
      </p:pic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3FB129C-41CB-418B-ACCA-DF648CF37FC2}"/>
              </a:ext>
            </a:extLst>
          </p:cNvPr>
          <p:cNvSpPr/>
          <p:nvPr/>
        </p:nvSpPr>
        <p:spPr>
          <a:xfrm>
            <a:off x="650474" y="4017364"/>
            <a:ext cx="5225222" cy="1154243"/>
          </a:xfrm>
          <a:prstGeom prst="roundRect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63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1208" y="1164073"/>
            <a:ext cx="3811991" cy="4926145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3"/>
          <p:cNvSpPr txBox="1"/>
          <p:nvPr/>
        </p:nvSpPr>
        <p:spPr>
          <a:xfrm>
            <a:off x="547478" y="82809"/>
            <a:ext cx="9893912" cy="398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</a:defRPr>
            </a:lvl1pPr>
          </a:lstStyle>
          <a:p>
            <a:r>
              <a:rPr lang="pt-BR" dirty="0">
                <a:sym typeface="Tahoma"/>
              </a:rPr>
              <a:t>GESTÃO SISARS CE, PI, PE / GESTÃO CENTRAIS NA BAHIA </a:t>
            </a:r>
            <a:endParaRPr dirty="0">
              <a:sym typeface="Tahoma"/>
            </a:endParaRPr>
          </a:p>
        </p:txBody>
      </p:sp>
      <p:pic>
        <p:nvPicPr>
          <p:cNvPr id="638" name="Google Shape;638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6033" y="936304"/>
            <a:ext cx="4514623" cy="5299729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53"/>
          <p:cNvSpPr/>
          <p:nvPr/>
        </p:nvSpPr>
        <p:spPr>
          <a:xfrm>
            <a:off x="6056880" y="1798035"/>
            <a:ext cx="1667383" cy="960904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Pernambuco: 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Sisar Moxotó – Arcoverde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 b="1" dirty="0"/>
          </a:p>
          <a:p>
            <a:pPr algn="ctr"/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53"/>
          <p:cNvSpPr/>
          <p:nvPr/>
        </p:nvSpPr>
        <p:spPr>
          <a:xfrm>
            <a:off x="6096659" y="3978796"/>
            <a:ext cx="1839072" cy="1428028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Pernambuco: 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Sisar Alto Pajeú 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 b="1" dirty="0"/>
          </a:p>
          <a:p>
            <a:pPr algn="ctr"/>
            <a:r>
              <a:rPr lang="pt-BR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algn="ctr"/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53"/>
          <p:cNvSpPr/>
          <p:nvPr/>
        </p:nvSpPr>
        <p:spPr>
          <a:xfrm>
            <a:off x="6025237" y="2905804"/>
            <a:ext cx="1991960" cy="994883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Pernambuco: 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Sisar Sertão Central e Araripe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2021 </a:t>
            </a:r>
            <a:endParaRPr b="1" dirty="0"/>
          </a:p>
          <a:p>
            <a:pPr algn="ctr"/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53"/>
          <p:cNvSpPr/>
          <p:nvPr/>
        </p:nvSpPr>
        <p:spPr>
          <a:xfrm>
            <a:off x="5960223" y="4998544"/>
            <a:ext cx="2666613" cy="1128329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Pernambuco: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Sisar dos Sertões do São Francisco – Lagoa Grande</a:t>
            </a:r>
            <a:endParaRPr b="1" dirty="0"/>
          </a:p>
          <a:p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  </a:t>
            </a:r>
            <a:endParaRPr b="1" dirty="0"/>
          </a:p>
          <a:p>
            <a:pPr algn="ctr"/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3" name="Google Shape;643;p53"/>
          <p:cNvGrpSpPr/>
          <p:nvPr/>
        </p:nvGrpSpPr>
        <p:grpSpPr>
          <a:xfrm>
            <a:off x="1162425" y="2061388"/>
            <a:ext cx="2207748" cy="1381682"/>
            <a:chOff x="1363134" y="1762492"/>
            <a:chExt cx="2262702" cy="1363637"/>
          </a:xfrm>
        </p:grpSpPr>
        <p:cxnSp>
          <p:nvCxnSpPr>
            <p:cNvPr id="644" name="Google Shape;644;p53"/>
            <p:cNvCxnSpPr/>
            <p:nvPr/>
          </p:nvCxnSpPr>
          <p:spPr>
            <a:xfrm flipH="1">
              <a:off x="1690776" y="3089332"/>
              <a:ext cx="1935060" cy="8043"/>
            </a:xfrm>
            <a:prstGeom prst="straightConnector1">
              <a:avLst/>
            </a:prstGeom>
            <a:noFill/>
            <a:ln w="28575" cap="flat" cmpd="sng">
              <a:solidFill>
                <a:srgbClr val="DBDBDB"/>
              </a:solidFill>
              <a:prstDash val="dot"/>
              <a:miter lim="8000"/>
              <a:headEnd type="none" w="sm" len="sm"/>
              <a:tailEnd type="none" w="sm" len="sm"/>
            </a:ln>
          </p:spPr>
        </p:cxnSp>
        <p:grpSp>
          <p:nvGrpSpPr>
            <p:cNvPr id="645" name="Google Shape;645;p53"/>
            <p:cNvGrpSpPr/>
            <p:nvPr/>
          </p:nvGrpSpPr>
          <p:grpSpPr>
            <a:xfrm>
              <a:off x="1363134" y="1762492"/>
              <a:ext cx="324038" cy="1363637"/>
              <a:chOff x="1396006" y="4395951"/>
              <a:chExt cx="324038" cy="1363637"/>
            </a:xfrm>
          </p:grpSpPr>
          <p:cxnSp>
            <p:nvCxnSpPr>
              <p:cNvPr id="646" name="Google Shape;646;p53"/>
              <p:cNvCxnSpPr/>
              <p:nvPr/>
            </p:nvCxnSpPr>
            <p:spPr>
              <a:xfrm rot="10800000">
                <a:off x="1713568" y="4395951"/>
                <a:ext cx="0" cy="1363637"/>
              </a:xfrm>
              <a:prstGeom prst="straightConnector1">
                <a:avLst/>
              </a:prstGeom>
              <a:noFill/>
              <a:ln w="28575" cap="flat" cmpd="sng">
                <a:solidFill>
                  <a:srgbClr val="DBDBDB"/>
                </a:solidFill>
                <a:prstDash val="dot"/>
                <a:miter lim="8000"/>
                <a:headEnd type="none" w="sm" len="sm"/>
                <a:tailEnd type="none" w="sm" len="sm"/>
              </a:ln>
            </p:spPr>
          </p:cxnSp>
          <p:cxnSp>
            <p:nvCxnSpPr>
              <p:cNvPr id="647" name="Google Shape;647;p53"/>
              <p:cNvCxnSpPr/>
              <p:nvPr/>
            </p:nvCxnSpPr>
            <p:spPr>
              <a:xfrm rot="10800000">
                <a:off x="1396006" y="4937855"/>
                <a:ext cx="324038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DBDBDB"/>
                </a:solidFill>
                <a:prstDash val="solid"/>
                <a:miter lim="8000"/>
                <a:headEnd type="none" w="sm" len="sm"/>
                <a:tailEnd type="stealth" w="med" len="med"/>
              </a:ln>
            </p:spPr>
          </p:cxnSp>
        </p:grpSp>
      </p:grpSp>
      <p:sp>
        <p:nvSpPr>
          <p:cNvPr id="648" name="Google Shape;648;p53"/>
          <p:cNvSpPr/>
          <p:nvPr/>
        </p:nvSpPr>
        <p:spPr>
          <a:xfrm>
            <a:off x="29511" y="2172023"/>
            <a:ext cx="1335334" cy="90874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Piauí: 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Sisar Picos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2004</a:t>
            </a:r>
            <a:endParaRPr/>
          </a:p>
        </p:txBody>
      </p:sp>
      <p:cxnSp>
        <p:nvCxnSpPr>
          <p:cNvPr id="649" name="Google Shape;649;p53"/>
          <p:cNvCxnSpPr/>
          <p:nvPr/>
        </p:nvCxnSpPr>
        <p:spPr>
          <a:xfrm flipH="1">
            <a:off x="1694283" y="4573994"/>
            <a:ext cx="2047710" cy="41256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650" name="Google Shape;650;p53"/>
          <p:cNvCxnSpPr/>
          <p:nvPr/>
        </p:nvCxnSpPr>
        <p:spPr>
          <a:xfrm rot="10800000">
            <a:off x="1747439" y="3852221"/>
            <a:ext cx="0" cy="219319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651" name="Google Shape;651;p53"/>
          <p:cNvCxnSpPr/>
          <p:nvPr/>
        </p:nvCxnSpPr>
        <p:spPr>
          <a:xfrm rot="10800000">
            <a:off x="1391390" y="4235646"/>
            <a:ext cx="323954" cy="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solid"/>
            <a:miter lim="8000"/>
            <a:headEnd type="none" w="sm" len="sm"/>
            <a:tailEnd type="stealth" w="med" len="med"/>
          </a:ln>
        </p:spPr>
      </p:cxnSp>
      <p:cxnSp>
        <p:nvCxnSpPr>
          <p:cNvPr id="652" name="Google Shape;652;p53"/>
          <p:cNvCxnSpPr/>
          <p:nvPr/>
        </p:nvCxnSpPr>
        <p:spPr>
          <a:xfrm rot="10800000">
            <a:off x="1420052" y="5079610"/>
            <a:ext cx="323954" cy="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solid"/>
            <a:miter lim="8000"/>
            <a:headEnd type="none" w="sm" len="sm"/>
            <a:tailEnd type="stealth" w="med" len="med"/>
          </a:ln>
        </p:spPr>
      </p:cxnSp>
      <p:cxnSp>
        <p:nvCxnSpPr>
          <p:cNvPr id="653" name="Google Shape;653;p53"/>
          <p:cNvCxnSpPr/>
          <p:nvPr/>
        </p:nvCxnSpPr>
        <p:spPr>
          <a:xfrm rot="10800000">
            <a:off x="1431233" y="5957367"/>
            <a:ext cx="323954" cy="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solid"/>
            <a:miter lim="8000"/>
            <a:headEnd type="none" w="sm" len="sm"/>
            <a:tailEnd type="stealth" w="med" len="med"/>
          </a:ln>
        </p:spPr>
      </p:cxnSp>
      <p:sp>
        <p:nvSpPr>
          <p:cNvPr id="654" name="Google Shape;654;p53"/>
          <p:cNvSpPr/>
          <p:nvPr/>
        </p:nvSpPr>
        <p:spPr>
          <a:xfrm>
            <a:off x="-152101" y="4576384"/>
            <a:ext cx="1747000" cy="100975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86489" tIns="44969" rIns="86489" bIns="44969" anchor="ctr" anchorCtr="0">
            <a:noAutofit/>
          </a:bodyPr>
          <a:lstStyle/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Bahia: 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Central Jacobina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1998</a:t>
            </a:r>
            <a:endParaRPr/>
          </a:p>
        </p:txBody>
      </p:sp>
      <p:sp>
        <p:nvSpPr>
          <p:cNvPr id="655" name="Google Shape;655;p53"/>
          <p:cNvSpPr/>
          <p:nvPr/>
        </p:nvSpPr>
        <p:spPr>
          <a:xfrm>
            <a:off x="-102410" y="3730028"/>
            <a:ext cx="1747000" cy="1011236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86489" tIns="44969" rIns="86489" bIns="44969" anchor="ctr" anchorCtr="0">
            <a:noAutofit/>
          </a:bodyPr>
          <a:lstStyle/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Bahia: </a:t>
            </a:r>
            <a:b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Central Seabra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1995</a:t>
            </a:r>
            <a:endParaRPr/>
          </a:p>
        </p:txBody>
      </p:sp>
      <p:sp>
        <p:nvSpPr>
          <p:cNvPr id="656" name="Google Shape;656;p53"/>
          <p:cNvSpPr/>
          <p:nvPr/>
        </p:nvSpPr>
        <p:spPr>
          <a:xfrm>
            <a:off x="-75677" y="5452493"/>
            <a:ext cx="1747000" cy="100975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86489" tIns="44969" rIns="86489" bIns="44969" anchor="ctr" anchorCtr="0">
            <a:noAutofit/>
          </a:bodyPr>
          <a:lstStyle/>
          <a:p>
            <a:pPr algn="ctr"/>
            <a:r>
              <a:rPr lang="pt-BR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Bahia: Central </a:t>
            </a:r>
            <a:endParaRPr dirty="0"/>
          </a:p>
          <a:p>
            <a:pPr algn="ctr"/>
            <a:r>
              <a:rPr lang="pt-BR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Caitité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pt-BR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 dirty="0"/>
          </a:p>
        </p:txBody>
      </p:sp>
      <p:cxnSp>
        <p:nvCxnSpPr>
          <p:cNvPr id="657" name="Google Shape;657;p53"/>
          <p:cNvCxnSpPr>
            <a:cxnSpLocks/>
          </p:cNvCxnSpPr>
          <p:nvPr/>
        </p:nvCxnSpPr>
        <p:spPr>
          <a:xfrm flipH="1" flipV="1">
            <a:off x="5125178" y="3413935"/>
            <a:ext cx="716644" cy="29135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658" name="Google Shape;658;p53"/>
          <p:cNvCxnSpPr/>
          <p:nvPr/>
        </p:nvCxnSpPr>
        <p:spPr>
          <a:xfrm rot="10800000">
            <a:off x="5871529" y="1702470"/>
            <a:ext cx="0" cy="3897647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659" name="Google Shape;659;p53"/>
          <p:cNvCxnSpPr/>
          <p:nvPr/>
        </p:nvCxnSpPr>
        <p:spPr>
          <a:xfrm>
            <a:off x="5871528" y="2426678"/>
            <a:ext cx="323954" cy="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solid"/>
            <a:miter lim="8000"/>
            <a:headEnd type="none" w="sm" len="sm"/>
            <a:tailEnd type="stealth" w="med" len="med"/>
          </a:ln>
        </p:spPr>
      </p:cxnSp>
      <p:cxnSp>
        <p:nvCxnSpPr>
          <p:cNvPr id="660" name="Google Shape;660;p53"/>
          <p:cNvCxnSpPr/>
          <p:nvPr/>
        </p:nvCxnSpPr>
        <p:spPr>
          <a:xfrm>
            <a:off x="5871528" y="3454910"/>
            <a:ext cx="323954" cy="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solid"/>
            <a:miter lim="8000"/>
            <a:headEnd type="none" w="sm" len="sm"/>
            <a:tailEnd type="stealth" w="med" len="med"/>
          </a:ln>
        </p:spPr>
      </p:cxnSp>
      <p:cxnSp>
        <p:nvCxnSpPr>
          <p:cNvPr id="661" name="Google Shape;661;p53"/>
          <p:cNvCxnSpPr/>
          <p:nvPr/>
        </p:nvCxnSpPr>
        <p:spPr>
          <a:xfrm>
            <a:off x="5900076" y="4399618"/>
            <a:ext cx="323954" cy="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solid"/>
            <a:miter lim="8000"/>
            <a:headEnd type="none" w="sm" len="sm"/>
            <a:tailEnd type="stealth" w="med" len="med"/>
          </a:ln>
        </p:spPr>
      </p:cxnSp>
      <p:cxnSp>
        <p:nvCxnSpPr>
          <p:cNvPr id="662" name="Google Shape;662;p53"/>
          <p:cNvCxnSpPr/>
          <p:nvPr/>
        </p:nvCxnSpPr>
        <p:spPr>
          <a:xfrm>
            <a:off x="5928884" y="5352642"/>
            <a:ext cx="323954" cy="0"/>
          </a:xfrm>
          <a:prstGeom prst="straightConnector1">
            <a:avLst/>
          </a:prstGeom>
          <a:noFill/>
          <a:ln w="28575" cap="flat" cmpd="sng">
            <a:solidFill>
              <a:srgbClr val="DBDBDB"/>
            </a:solidFill>
            <a:prstDash val="solid"/>
            <a:miter lim="8000"/>
            <a:headEnd type="none" w="sm" len="sm"/>
            <a:tailEnd type="stealth" w="med" len="med"/>
          </a:ln>
        </p:spPr>
      </p:cxnSp>
      <p:sp>
        <p:nvSpPr>
          <p:cNvPr id="663" name="Google Shape;663;p53"/>
          <p:cNvSpPr/>
          <p:nvPr/>
        </p:nvSpPr>
        <p:spPr>
          <a:xfrm>
            <a:off x="3371332" y="3016745"/>
            <a:ext cx="488603" cy="438166"/>
          </a:xfrm>
          <a:prstGeom prst="ellipse">
            <a:avLst/>
          </a:prstGeom>
          <a:noFill/>
          <a:ln w="12700" cap="flat" cmpd="sng">
            <a:solidFill>
              <a:srgbClr val="DBDBD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53"/>
          <p:cNvSpPr/>
          <p:nvPr/>
        </p:nvSpPr>
        <p:spPr>
          <a:xfrm>
            <a:off x="4489237" y="3194684"/>
            <a:ext cx="488603" cy="403840"/>
          </a:xfrm>
          <a:prstGeom prst="ellipse">
            <a:avLst/>
          </a:prstGeom>
          <a:noFill/>
          <a:ln w="12700" cap="flat" cmpd="sng">
            <a:solidFill>
              <a:srgbClr val="DBDBD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53"/>
          <p:cNvSpPr/>
          <p:nvPr/>
        </p:nvSpPr>
        <p:spPr>
          <a:xfrm>
            <a:off x="3621437" y="4235648"/>
            <a:ext cx="488603" cy="438166"/>
          </a:xfrm>
          <a:prstGeom prst="ellipse">
            <a:avLst/>
          </a:prstGeom>
          <a:noFill/>
          <a:ln w="12700" cap="flat" cmpd="sng">
            <a:solidFill>
              <a:srgbClr val="DBDBD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6" name="Google Shape;666;p53"/>
          <p:cNvCxnSpPr/>
          <p:nvPr/>
        </p:nvCxnSpPr>
        <p:spPr>
          <a:xfrm rot="10800000">
            <a:off x="4803343" y="1377185"/>
            <a:ext cx="0" cy="1049493"/>
          </a:xfrm>
          <a:prstGeom prst="straightConnector1">
            <a:avLst/>
          </a:prstGeom>
          <a:noFill/>
          <a:ln w="28575" cap="flat" cmpd="sng">
            <a:solidFill>
              <a:srgbClr val="92D050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667" name="Google Shape;667;p53"/>
          <p:cNvCxnSpPr/>
          <p:nvPr/>
        </p:nvCxnSpPr>
        <p:spPr>
          <a:xfrm rot="10800000">
            <a:off x="4810780" y="1294177"/>
            <a:ext cx="3296936" cy="0"/>
          </a:xfrm>
          <a:prstGeom prst="straightConnector1">
            <a:avLst/>
          </a:prstGeom>
          <a:noFill/>
          <a:ln w="28575" cap="flat" cmpd="sng">
            <a:solidFill>
              <a:srgbClr val="92D050"/>
            </a:solidFill>
            <a:prstDash val="dot"/>
            <a:miter lim="8000"/>
            <a:headEnd type="oval" w="med" len="med"/>
            <a:tailEnd type="oval" w="med" len="med"/>
          </a:ln>
        </p:spPr>
      </p:cxnSp>
      <p:sp>
        <p:nvSpPr>
          <p:cNvPr id="668" name="Google Shape;668;p53"/>
          <p:cNvSpPr/>
          <p:nvPr/>
        </p:nvSpPr>
        <p:spPr>
          <a:xfrm>
            <a:off x="3046915" y="941825"/>
            <a:ext cx="1907880" cy="101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Ceará: Sisar Sobral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1996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Replicação dos 7 SISARS </a:t>
            </a:r>
            <a:endParaRPr/>
          </a:p>
          <a:p>
            <a:pPr algn="ctr"/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2001</a:t>
            </a:r>
            <a:endParaRPr/>
          </a:p>
        </p:txBody>
      </p:sp>
      <p:sp>
        <p:nvSpPr>
          <p:cNvPr id="2" name="Text Box 4190">
            <a:extLst>
              <a:ext uri="{FF2B5EF4-FFF2-40B4-BE49-F238E27FC236}">
                <a16:creationId xmlns:a16="http://schemas.microsoft.com/office/drawing/2014/main" id="{3EF0CAC0-7D5A-4F71-15CC-F7D0403E7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7208" y="936304"/>
            <a:ext cx="1525405" cy="461605"/>
          </a:xfrm>
          <a:prstGeom prst="rect">
            <a:avLst/>
          </a:prstGeom>
          <a:solidFill>
            <a:srgbClr val="008000">
              <a:alpha val="50195"/>
            </a:srgbClr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Localidades - 248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Pop. Atendida – 194.455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Fundação - 27/01/96</a:t>
            </a:r>
          </a:p>
        </p:txBody>
      </p:sp>
      <p:sp>
        <p:nvSpPr>
          <p:cNvPr id="3" name="Text Box 4191">
            <a:extLst>
              <a:ext uri="{FF2B5EF4-FFF2-40B4-BE49-F238E27FC236}">
                <a16:creationId xmlns:a16="http://schemas.microsoft.com/office/drawing/2014/main" id="{E1F5024A-9A56-E00B-0145-364D3DA33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2241" y="938602"/>
            <a:ext cx="1525405" cy="461605"/>
          </a:xfrm>
          <a:prstGeom prst="rect">
            <a:avLst/>
          </a:prstGeom>
          <a:solidFill>
            <a:srgbClr val="CC99FF">
              <a:alpha val="50195"/>
            </a:srgbClr>
          </a:solidFill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Localidades - 301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Pop. Atendida – 127.564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Fundação - 07/03/02</a:t>
            </a:r>
          </a:p>
        </p:txBody>
      </p:sp>
      <p:sp>
        <p:nvSpPr>
          <p:cNvPr id="4" name="Text Box 4192">
            <a:extLst>
              <a:ext uri="{FF2B5EF4-FFF2-40B4-BE49-F238E27FC236}">
                <a16:creationId xmlns:a16="http://schemas.microsoft.com/office/drawing/2014/main" id="{3054921D-FE20-5426-3C6E-87321D075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5322" y="1548340"/>
            <a:ext cx="1525405" cy="461605"/>
          </a:xfrm>
          <a:prstGeom prst="rect">
            <a:avLst/>
          </a:prstGeom>
          <a:solidFill>
            <a:srgbClr val="3366FF">
              <a:alpha val="50195"/>
            </a:srgbClr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Localidades - 128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Pop. Atendida – 62.011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Fundação - 29/06/01</a:t>
            </a:r>
            <a:endParaRPr lang="pt-BR" altLang="pt-BR" sz="800" b="0" dirty="0"/>
          </a:p>
        </p:txBody>
      </p:sp>
      <p:sp>
        <p:nvSpPr>
          <p:cNvPr id="5" name="Text Box 4195">
            <a:extLst>
              <a:ext uri="{FF2B5EF4-FFF2-40B4-BE49-F238E27FC236}">
                <a16:creationId xmlns:a16="http://schemas.microsoft.com/office/drawing/2014/main" id="{E603CFD2-5C56-CFD9-5B9B-0FBE64BB2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2964" y="3601528"/>
            <a:ext cx="1525406" cy="461605"/>
          </a:xfrm>
          <a:prstGeom prst="rect">
            <a:avLst/>
          </a:prstGeom>
          <a:solidFill>
            <a:srgbClr val="FFCC99">
              <a:alpha val="50195"/>
            </a:srgbClr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Localidades - 259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Pop. Atendida – 98.272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Fundação - 07/02/02</a:t>
            </a:r>
            <a:endParaRPr lang="pt-BR" altLang="pt-BR" sz="800" b="0" dirty="0"/>
          </a:p>
        </p:txBody>
      </p:sp>
      <p:sp>
        <p:nvSpPr>
          <p:cNvPr id="6" name="Text Box 4198">
            <a:extLst>
              <a:ext uri="{FF2B5EF4-FFF2-40B4-BE49-F238E27FC236}">
                <a16:creationId xmlns:a16="http://schemas.microsoft.com/office/drawing/2014/main" id="{4AC9C901-650C-09AF-87C5-DA5A95B5D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6037" y="4677243"/>
            <a:ext cx="1525405" cy="461605"/>
          </a:xfrm>
          <a:prstGeom prst="rect">
            <a:avLst/>
          </a:prstGeom>
          <a:solidFill>
            <a:srgbClr val="808000">
              <a:alpha val="50195"/>
            </a:srgbClr>
          </a:solidFill>
          <a:ln w="9525">
            <a:solidFill>
              <a:srgbClr val="808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Localidades - 312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Pop. Atendida – 142.835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Fundação - 25/10/01</a:t>
            </a:r>
            <a:endParaRPr lang="pt-BR" altLang="pt-BR" sz="800" b="0" dirty="0"/>
          </a:p>
        </p:txBody>
      </p:sp>
      <p:sp>
        <p:nvSpPr>
          <p:cNvPr id="7" name="Text Box 4197">
            <a:extLst>
              <a:ext uri="{FF2B5EF4-FFF2-40B4-BE49-F238E27FC236}">
                <a16:creationId xmlns:a16="http://schemas.microsoft.com/office/drawing/2014/main" id="{331D5C5D-1A1C-1CD0-BB30-78DA36821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612" y="3992332"/>
            <a:ext cx="1525405" cy="461605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Localidades - 294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Pop. Atendida – 101.958 Fundação - 09/10/01</a:t>
            </a:r>
            <a:endParaRPr lang="pt-BR" altLang="pt-BR" sz="800" b="0" dirty="0">
              <a:hlinkClick r:id="" action="ppaction://noaction"/>
            </a:endParaRPr>
          </a:p>
        </p:txBody>
      </p:sp>
      <p:sp>
        <p:nvSpPr>
          <p:cNvPr id="9" name="Text Box 4193">
            <a:extLst>
              <a:ext uri="{FF2B5EF4-FFF2-40B4-BE49-F238E27FC236}">
                <a16:creationId xmlns:a16="http://schemas.microsoft.com/office/drawing/2014/main" id="{13820849-6578-3983-FCB6-CC5588D33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2459" y="2420457"/>
            <a:ext cx="1707981" cy="507765"/>
          </a:xfrm>
          <a:prstGeom prst="rect">
            <a:avLst/>
          </a:prstGeom>
          <a:solidFill>
            <a:srgbClr val="808080">
              <a:alpha val="50195"/>
            </a:srgbClr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900" b="0" dirty="0">
                <a:latin typeface="Arial Black" panose="020B0A04020102020204" pitchFamily="34" charset="0"/>
              </a:rPr>
              <a:t>Localidades – 371</a:t>
            </a:r>
          </a:p>
          <a:p>
            <a:pPr algn="l"/>
            <a:r>
              <a:rPr lang="pt-BR" altLang="pt-BR" sz="900" b="0" dirty="0">
                <a:latin typeface="Arial Black" panose="020B0A04020102020204" pitchFamily="34" charset="0"/>
              </a:rPr>
              <a:t>Pop. Atendida – 189.662</a:t>
            </a:r>
          </a:p>
          <a:p>
            <a:pPr algn="l"/>
            <a:r>
              <a:rPr lang="pt-BR" altLang="pt-BR" sz="900" b="0" dirty="0">
                <a:latin typeface="Arial Black" panose="020B0A04020102020204" pitchFamily="34" charset="0"/>
              </a:rPr>
              <a:t>Fundação - 02/08/01</a:t>
            </a:r>
            <a:endParaRPr lang="pt-BR" altLang="pt-BR" sz="900" b="0" dirty="0">
              <a:hlinkClick r:id="" action="ppaction://noaction"/>
            </a:endParaRPr>
          </a:p>
        </p:txBody>
      </p:sp>
      <p:sp>
        <p:nvSpPr>
          <p:cNvPr id="10" name="Text Box 4194">
            <a:extLst>
              <a:ext uri="{FF2B5EF4-FFF2-40B4-BE49-F238E27FC236}">
                <a16:creationId xmlns:a16="http://schemas.microsoft.com/office/drawing/2014/main" id="{C0196BD6-3042-BC85-F907-37893D403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0319" y="2613641"/>
            <a:ext cx="1585707" cy="461605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Localidades - 360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Pop. Atendida – 138.737</a:t>
            </a:r>
          </a:p>
          <a:p>
            <a:pPr algn="l"/>
            <a:r>
              <a:rPr lang="pt-BR" altLang="pt-BR" sz="800" b="0" dirty="0">
                <a:latin typeface="Arial Black" panose="020B0A04020102020204" pitchFamily="34" charset="0"/>
              </a:rPr>
              <a:t>Fundação - 31/08/01</a:t>
            </a:r>
            <a:endParaRPr lang="pt-BR" altLang="pt-BR" sz="800" b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14056080" y="7992981"/>
            <a:ext cx="643383" cy="437971"/>
          </a:xfrm>
          <a:prstGeom prst="rect">
            <a:avLst/>
          </a:prstGeom>
        </p:spPr>
        <p:txBody>
          <a:bodyPr vert="horz" lIns="117202" tIns="58600" rIns="117202" bIns="58600" rtlCol="0" anchor="ctr"/>
          <a:lstStyle>
            <a:lvl1pPr>
              <a:lnSpc>
                <a:spcPct val="90000"/>
              </a:lnSpc>
              <a:spcBef>
                <a:spcPts val="1282"/>
              </a:spcBef>
              <a:buClr>
                <a:srgbClr val="000000"/>
              </a:buClr>
              <a:buSzPct val="100000"/>
              <a:buFont typeface="Times New Roman" pitchFamily="18" charset="0"/>
              <a:defRPr sz="3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marL="586026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 sz="31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marL="1172052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 sz="2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marL="1758078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marL="2344105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defTabSz="1172052">
              <a:lnSpc>
                <a:spcPct val="100000"/>
              </a:lnSpc>
              <a:spcBef>
                <a:spcPct val="0"/>
              </a:spcBef>
              <a:buClrTx/>
              <a:buSzTx/>
            </a:pPr>
            <a:fld id="{4E4529ED-73A7-4B1D-9B73-99028533516C}" type="slidenum">
              <a:rPr lang="pt-BR" altLang="pt-BR" sz="1500" b="1">
                <a:solidFill>
                  <a:srgbClr val="FFFFFF"/>
                </a:solidFill>
                <a:latin typeface="Arial" pitchFamily="34" charset="0"/>
              </a:rPr>
              <a:pPr defTabSz="1172052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t>12</a:t>
            </a:fld>
            <a:endParaRPr lang="pt-BR" altLang="pt-BR" sz="1200" b="1" dirty="0">
              <a:latin typeface="Times New Roman" pitchFamily="18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444183" y="1036490"/>
            <a:ext cx="2964250" cy="45720"/>
            <a:chOff x="444183" y="715650"/>
            <a:chExt cx="2964250" cy="45720"/>
          </a:xfrm>
        </p:grpSpPr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87B4C825-8811-E1DE-5E16-6108C3BCFCD4}"/>
                </a:ext>
              </a:extLst>
            </p:cNvPr>
            <p:cNvSpPr/>
            <p:nvPr/>
          </p:nvSpPr>
          <p:spPr>
            <a:xfrm rot="16200000">
              <a:off x="955594" y="204239"/>
              <a:ext cx="45719" cy="1068542"/>
            </a:xfrm>
            <a:prstGeom prst="rect">
              <a:avLst/>
            </a:prstGeom>
            <a:solidFill>
              <a:srgbClr val="ADC8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7B9DB55B-4E07-02C7-F924-37B496E6C143}"/>
                </a:ext>
              </a:extLst>
            </p:cNvPr>
            <p:cNvSpPr/>
            <p:nvPr/>
          </p:nvSpPr>
          <p:spPr>
            <a:xfrm rot="16200000">
              <a:off x="2439921" y="-207143"/>
              <a:ext cx="45720" cy="1891305"/>
            </a:xfrm>
            <a:prstGeom prst="rect">
              <a:avLst/>
            </a:prstGeom>
            <a:solidFill>
              <a:srgbClr val="0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6" name="Picture 16">
            <a:extLst>
              <a:ext uri="{FF2B5EF4-FFF2-40B4-BE49-F238E27FC236}">
                <a16:creationId xmlns:a16="http://schemas.microsoft.com/office/drawing/2014/main" id="{F2E35B60-4E86-C185-E449-0E81323243D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170072" y="56560"/>
            <a:ext cx="2021927" cy="7524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C13B3223-C3AE-4BD6-8681-101330611DC6}"/>
              </a:ext>
            </a:extLst>
          </p:cNvPr>
          <p:cNvGraphicFramePr>
            <a:graphicFrameLocks/>
          </p:cNvGraphicFramePr>
          <p:nvPr/>
        </p:nvGraphicFramePr>
        <p:xfrm>
          <a:off x="0" y="1454727"/>
          <a:ext cx="11762509" cy="4955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aixaDeTexto 11">
            <a:extLst>
              <a:ext uri="{FF2B5EF4-FFF2-40B4-BE49-F238E27FC236}">
                <a16:creationId xmlns:a16="http://schemas.microsoft.com/office/drawing/2014/main" id="{1EA2F4FF-86B1-4EB4-91F1-A6BE7637F6BA}"/>
              </a:ext>
            </a:extLst>
          </p:cNvPr>
          <p:cNvSpPr txBox="1"/>
          <p:nvPr/>
        </p:nvSpPr>
        <p:spPr>
          <a:xfrm>
            <a:off x="444182" y="331926"/>
            <a:ext cx="97258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b="1" dirty="0"/>
              <a:t>EVOLUÇÃO SISAR DE 1996 A 2024  </a:t>
            </a:r>
            <a:r>
              <a:rPr lang="pt-BR" sz="2000" dirty="0"/>
              <a:t>(SISTEMAS DE ABASTECIMENTO DE ÁGUA)</a:t>
            </a:r>
          </a:p>
        </p:txBody>
      </p:sp>
      <p:sp>
        <p:nvSpPr>
          <p:cNvPr id="13" name="Text Box 298">
            <a:extLst>
              <a:ext uri="{FF2B5EF4-FFF2-40B4-BE49-F238E27FC236}">
                <a16:creationId xmlns:a16="http://schemas.microsoft.com/office/drawing/2014/main" id="{77B6F557-E08E-4D79-A948-C52155BEB020}"/>
              </a:ext>
            </a:extLst>
          </p:cNvPr>
          <p:cNvSpPr/>
          <p:nvPr/>
        </p:nvSpPr>
        <p:spPr>
          <a:xfrm>
            <a:off x="1403027" y="1509555"/>
            <a:ext cx="3625515" cy="679758"/>
          </a:xfrm>
          <a:prstGeom prst="rect">
            <a:avLst/>
          </a:prstGeom>
          <a:noFill/>
          <a:ln w="9360" cap="sq">
            <a:solidFill>
              <a:schemeClr val="accent6">
                <a:lumMod val="50000"/>
              </a:schemeClr>
            </a:solidFill>
            <a:miter/>
          </a:ln>
          <a:effectLst>
            <a:outerShdw dist="20160" dir="5400000" algn="ctr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9864" tIns="62272" rIns="119864" bIns="62272" anchor="t">
            <a:spAutoFit/>
          </a:bodyPr>
          <a:lstStyle/>
          <a:p>
            <a:pPr algn="ctr">
              <a:tabLst>
                <a:tab pos="0" algn="l"/>
                <a:tab pos="447795" algn="l"/>
                <a:tab pos="896670" algn="l"/>
                <a:tab pos="1345905" algn="l"/>
                <a:tab pos="1795140" algn="l"/>
                <a:tab pos="2244376" algn="l"/>
                <a:tab pos="2693611" algn="l"/>
                <a:tab pos="3142846" algn="l"/>
                <a:tab pos="3592081" algn="l"/>
                <a:tab pos="4041316" algn="l"/>
                <a:tab pos="4490551" algn="l"/>
                <a:tab pos="4939786" algn="l"/>
                <a:tab pos="5389021" algn="l"/>
                <a:tab pos="5838256" algn="l"/>
                <a:tab pos="6287491" algn="l"/>
                <a:tab pos="6736726" algn="l"/>
                <a:tab pos="7185961" algn="l"/>
                <a:tab pos="7635196" algn="l"/>
                <a:tab pos="8084431" algn="l"/>
                <a:tab pos="8533667" algn="l"/>
                <a:tab pos="8982902" algn="l"/>
              </a:tabLst>
            </a:pPr>
            <a:r>
              <a:rPr lang="pt-BR" b="1" spc="-1" dirty="0">
                <a:latin typeface="Calibri"/>
                <a:ea typeface="Microsoft YaHei"/>
              </a:rPr>
              <a:t>2% da população rural do Ceará atendida pelo SISAR</a:t>
            </a:r>
            <a:endParaRPr lang="pt-BR" spc="-1" dirty="0">
              <a:latin typeface="Arial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1BD58EE-93E2-493D-9B3E-1131FFBA8E66}"/>
              </a:ext>
            </a:extLst>
          </p:cNvPr>
          <p:cNvCxnSpPr/>
          <p:nvPr/>
        </p:nvCxnSpPr>
        <p:spPr>
          <a:xfrm>
            <a:off x="3045578" y="5983845"/>
            <a:ext cx="0" cy="900000"/>
          </a:xfrm>
          <a:prstGeom prst="line">
            <a:avLst/>
          </a:prstGeom>
          <a:ln w="381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4C49A50-E782-4937-A69C-3568FEE9AAB0}"/>
              </a:ext>
            </a:extLst>
          </p:cNvPr>
          <p:cNvCxnSpPr/>
          <p:nvPr/>
        </p:nvCxnSpPr>
        <p:spPr>
          <a:xfrm>
            <a:off x="3052835" y="2420585"/>
            <a:ext cx="0" cy="3276000"/>
          </a:xfrm>
          <a:prstGeom prst="line">
            <a:avLst/>
          </a:prstGeom>
          <a:ln w="381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239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D520E317-BC12-43B2-BEB5-4661339A4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-43523" y="1282"/>
            <a:ext cx="12315805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70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Google Shape;735;p74">
            <a:extLst>
              <a:ext uri="{FF2B5EF4-FFF2-40B4-BE49-F238E27FC236}">
                <a16:creationId xmlns:a16="http://schemas.microsoft.com/office/drawing/2014/main" id="{FFD5DF20-1627-4D68-B5C1-AA997D7448D5}"/>
              </a:ext>
            </a:extLst>
          </p:cNvPr>
          <p:cNvSpPr/>
          <p:nvPr/>
        </p:nvSpPr>
        <p:spPr>
          <a:xfrm>
            <a:off x="689310" y="1434871"/>
            <a:ext cx="8569575" cy="36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INDICADORES DE AVALIAÇÃO DE DESEMPENHO DO SISAR</a:t>
            </a:r>
            <a:endParaRPr sz="2400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23" name="Google Shape;737;p74">
            <a:extLst>
              <a:ext uri="{FF2B5EF4-FFF2-40B4-BE49-F238E27FC236}">
                <a16:creationId xmlns:a16="http://schemas.microsoft.com/office/drawing/2014/main" id="{7F0A1FB9-1DD9-454A-BC01-A9E9B9FD6EF7}"/>
              </a:ext>
            </a:extLst>
          </p:cNvPr>
          <p:cNvSpPr/>
          <p:nvPr/>
        </p:nvSpPr>
        <p:spPr>
          <a:xfrm>
            <a:off x="651875" y="2324905"/>
            <a:ext cx="2311619" cy="65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9859" tIns="62267" rIns="119859" bIns="62267" anchor="t" anchorCtr="0">
            <a:noAutofit/>
          </a:bodyPr>
          <a:lstStyle/>
          <a:p>
            <a:pPr algn="ctr"/>
            <a:r>
              <a:rPr lang="pt-BR" sz="1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INDICADORES   SOCIAIS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738;p74">
            <a:extLst>
              <a:ext uri="{FF2B5EF4-FFF2-40B4-BE49-F238E27FC236}">
                <a16:creationId xmlns:a16="http://schemas.microsoft.com/office/drawing/2014/main" id="{0C90C2A9-C9BE-47A6-AE2E-DD27CD825E9B}"/>
              </a:ext>
            </a:extLst>
          </p:cNvPr>
          <p:cNvSpPr/>
          <p:nvPr/>
        </p:nvSpPr>
        <p:spPr>
          <a:xfrm>
            <a:off x="689310" y="3058489"/>
            <a:ext cx="3944006" cy="136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Regularização das Associações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Ações Sociais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População atendida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Treinamento de diretoria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39;p74">
            <a:extLst>
              <a:ext uri="{FF2B5EF4-FFF2-40B4-BE49-F238E27FC236}">
                <a16:creationId xmlns:a16="http://schemas.microsoft.com/office/drawing/2014/main" id="{C2B4495D-DE76-4914-8E99-6315F47EDF43}"/>
              </a:ext>
            </a:extLst>
          </p:cNvPr>
          <p:cNvSpPr/>
          <p:nvPr/>
        </p:nvSpPr>
        <p:spPr>
          <a:xfrm>
            <a:off x="4409425" y="3058850"/>
            <a:ext cx="3828102" cy="1689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Índice de Qualidade de Água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Índice de Perdas na distribuição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Índice de Eficiência Energética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Índice de Eficiência no atendimento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Recuperação de Sistemas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741;p74">
            <a:extLst>
              <a:ext uri="{FF2B5EF4-FFF2-40B4-BE49-F238E27FC236}">
                <a16:creationId xmlns:a16="http://schemas.microsoft.com/office/drawing/2014/main" id="{EE3C3201-FDBA-4C23-AD42-8EA8099665BF}"/>
              </a:ext>
            </a:extLst>
          </p:cNvPr>
          <p:cNvSpPr/>
          <p:nvPr/>
        </p:nvSpPr>
        <p:spPr>
          <a:xfrm>
            <a:off x="4642315" y="2368819"/>
            <a:ext cx="2311619" cy="65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9859" tIns="62267" rIns="119859" bIns="62267" anchor="t" anchorCtr="0">
            <a:noAutofit/>
          </a:bodyPr>
          <a:lstStyle/>
          <a:p>
            <a:pPr algn="ctr"/>
            <a:r>
              <a:rPr lang="pt-BR" sz="1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INDICADORES   TÉCNICOS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742;p74">
            <a:extLst>
              <a:ext uri="{FF2B5EF4-FFF2-40B4-BE49-F238E27FC236}">
                <a16:creationId xmlns:a16="http://schemas.microsoft.com/office/drawing/2014/main" id="{34122566-3B39-4AAF-9A2E-1FFB0483BA4C}"/>
              </a:ext>
            </a:extLst>
          </p:cNvPr>
          <p:cNvSpPr/>
          <p:nvPr/>
        </p:nvSpPr>
        <p:spPr>
          <a:xfrm>
            <a:off x="8234648" y="2340023"/>
            <a:ext cx="2311619" cy="65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9859" tIns="62267" rIns="119859" bIns="62267" anchor="t" anchorCtr="0">
            <a:noAutofit/>
          </a:bodyPr>
          <a:lstStyle/>
          <a:p>
            <a:pPr algn="ctr"/>
            <a:r>
              <a:rPr lang="pt-BR" sz="1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INDICADORES   ADMINISTRATIVOS 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743;p74">
            <a:extLst>
              <a:ext uri="{FF2B5EF4-FFF2-40B4-BE49-F238E27FC236}">
                <a16:creationId xmlns:a16="http://schemas.microsoft.com/office/drawing/2014/main" id="{86F41463-3575-40A9-9ED2-D86B6F0BCF89}"/>
              </a:ext>
            </a:extLst>
          </p:cNvPr>
          <p:cNvSpPr/>
          <p:nvPr/>
        </p:nvSpPr>
        <p:spPr>
          <a:xfrm>
            <a:off x="438423" y="5258836"/>
            <a:ext cx="9251155" cy="84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6794" rIns="89988" bIns="46794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800"/>
            </a:pPr>
            <a:r>
              <a:rPr lang="pt-BR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Para avaliação dos modelos de gestão rural usamos os parâmetros: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9666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pt-BR" sz="1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Político, Técnico</a:t>
            </a:r>
            <a:r>
              <a:rPr lang="pt-BR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pt-BR" sz="1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Social, Econômico-financeiro e Ambiental.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740;p74">
            <a:extLst>
              <a:ext uri="{FF2B5EF4-FFF2-40B4-BE49-F238E27FC236}">
                <a16:creationId xmlns:a16="http://schemas.microsoft.com/office/drawing/2014/main" id="{FEF6E29B-35BF-4785-A8DD-BEA92C703610}"/>
              </a:ext>
            </a:extLst>
          </p:cNvPr>
          <p:cNvSpPr/>
          <p:nvPr/>
        </p:nvSpPr>
        <p:spPr>
          <a:xfrm>
            <a:off x="8247994" y="3057313"/>
            <a:ext cx="3944006" cy="2008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/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Incremento do faturamento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Eficiência da Arrecadação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Índice de Ligações ativas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Despesa de Exploração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330087">
              <a:lnSpc>
                <a:spcPct val="150000"/>
              </a:lnSpc>
              <a:buClr>
                <a:srgbClr val="000000"/>
              </a:buClr>
              <a:buSzPts val="1400"/>
              <a:buFont typeface="Tahoma"/>
              <a:buAutoNum type="arabicPeriod"/>
            </a:pPr>
            <a:r>
              <a:rPr lang="pt-BR" sz="1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Índice de Água faturada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46" indent="-241176">
              <a:lnSpc>
                <a:spcPct val="150000"/>
              </a:lnSpc>
            </a:pP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1421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14056080" y="7992981"/>
            <a:ext cx="643383" cy="437971"/>
          </a:xfrm>
          <a:prstGeom prst="rect">
            <a:avLst/>
          </a:prstGeom>
        </p:spPr>
        <p:txBody>
          <a:bodyPr vert="horz" lIns="117202" tIns="58600" rIns="117202" bIns="58600" rtlCol="0" anchor="ctr"/>
          <a:lstStyle>
            <a:lvl1pPr>
              <a:lnSpc>
                <a:spcPct val="90000"/>
              </a:lnSpc>
              <a:spcBef>
                <a:spcPts val="1282"/>
              </a:spcBef>
              <a:buClr>
                <a:srgbClr val="000000"/>
              </a:buClr>
              <a:buSzPct val="100000"/>
              <a:buFont typeface="Times New Roman" pitchFamily="18" charset="0"/>
              <a:defRPr sz="3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marL="586026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 sz="31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marL="1172052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 sz="2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marL="1758078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marL="2344105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defTabSz="1172052">
              <a:lnSpc>
                <a:spcPct val="100000"/>
              </a:lnSpc>
              <a:spcBef>
                <a:spcPct val="0"/>
              </a:spcBef>
              <a:buClrTx/>
              <a:buSzTx/>
            </a:pPr>
            <a:fld id="{4E4529ED-73A7-4B1D-9B73-99028533516C}" type="slidenum">
              <a:rPr lang="pt-BR" altLang="pt-BR" sz="1500" b="1">
                <a:solidFill>
                  <a:srgbClr val="FFFFFF"/>
                </a:solidFill>
                <a:latin typeface="Arial" pitchFamily="34" charset="0"/>
              </a:rPr>
              <a:pPr defTabSz="1172052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t>15</a:t>
            </a:fld>
            <a:endParaRPr lang="pt-BR" altLang="pt-BR" sz="1200" b="1" dirty="0">
              <a:latin typeface="Times New Roman" pitchFamily="18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444183" y="1036490"/>
            <a:ext cx="2964250" cy="45720"/>
            <a:chOff x="444183" y="715650"/>
            <a:chExt cx="2964250" cy="45720"/>
          </a:xfrm>
        </p:grpSpPr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87B4C825-8811-E1DE-5E16-6108C3BCFCD4}"/>
                </a:ext>
              </a:extLst>
            </p:cNvPr>
            <p:cNvSpPr/>
            <p:nvPr/>
          </p:nvSpPr>
          <p:spPr>
            <a:xfrm rot="16200000">
              <a:off x="955594" y="204239"/>
              <a:ext cx="45719" cy="1068542"/>
            </a:xfrm>
            <a:prstGeom prst="rect">
              <a:avLst/>
            </a:prstGeom>
            <a:solidFill>
              <a:srgbClr val="ADC8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7B9DB55B-4E07-02C7-F924-37B496E6C143}"/>
                </a:ext>
              </a:extLst>
            </p:cNvPr>
            <p:cNvSpPr/>
            <p:nvPr/>
          </p:nvSpPr>
          <p:spPr>
            <a:xfrm rot="16200000">
              <a:off x="2439921" y="-207143"/>
              <a:ext cx="45720" cy="1891305"/>
            </a:xfrm>
            <a:prstGeom prst="rect">
              <a:avLst/>
            </a:prstGeom>
            <a:solidFill>
              <a:srgbClr val="0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6" name="Picture 16">
            <a:extLst>
              <a:ext uri="{FF2B5EF4-FFF2-40B4-BE49-F238E27FC236}">
                <a16:creationId xmlns:a16="http://schemas.microsoft.com/office/drawing/2014/main" id="{F2E35B60-4E86-C185-E449-0E81323243D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744758" y="141869"/>
            <a:ext cx="2199043" cy="786349"/>
          </a:xfrm>
          <a:prstGeom prst="rect">
            <a:avLst/>
          </a:prstGeom>
          <a:ln w="0"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87A8E15-7F8F-4B40-AC5E-F2539A1258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8" t="33027" r="36227" b="10759"/>
          <a:stretch/>
        </p:blipFill>
        <p:spPr>
          <a:xfrm>
            <a:off x="3622844" y="1046312"/>
            <a:ext cx="3927210" cy="4491340"/>
          </a:xfrm>
          <a:prstGeom prst="rect">
            <a:avLst/>
          </a:prstGeom>
        </p:spPr>
      </p:pic>
      <p:pic>
        <p:nvPicPr>
          <p:cNvPr id="11" name="Espaço Reservado para Conteúdo 4">
            <a:extLst>
              <a:ext uri="{FF2B5EF4-FFF2-40B4-BE49-F238E27FC236}">
                <a16:creationId xmlns:a16="http://schemas.microsoft.com/office/drawing/2014/main" id="{DEF4A01E-B519-4671-AD92-F992B04E12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4" t="90012" r="28195" b="4726"/>
          <a:stretch/>
        </p:blipFill>
        <p:spPr>
          <a:xfrm>
            <a:off x="947775" y="5690198"/>
            <a:ext cx="9914189" cy="55824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5EB8B0F-0577-47D7-9B5B-39DE927618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8" t="2822" r="36596" b="90464"/>
          <a:stretch/>
        </p:blipFill>
        <p:spPr>
          <a:xfrm>
            <a:off x="556095" y="580429"/>
            <a:ext cx="4069321" cy="46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49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14056080" y="7992981"/>
            <a:ext cx="643383" cy="437971"/>
          </a:xfrm>
          <a:prstGeom prst="rect">
            <a:avLst/>
          </a:prstGeom>
        </p:spPr>
        <p:txBody>
          <a:bodyPr vert="horz" lIns="117202" tIns="58600" rIns="117202" bIns="58600" rtlCol="0" anchor="ctr"/>
          <a:lstStyle>
            <a:lvl1pPr>
              <a:lnSpc>
                <a:spcPct val="90000"/>
              </a:lnSpc>
              <a:spcBef>
                <a:spcPts val="1282"/>
              </a:spcBef>
              <a:buClr>
                <a:srgbClr val="000000"/>
              </a:buClr>
              <a:buSzPct val="100000"/>
              <a:buFont typeface="Times New Roman" pitchFamily="18" charset="0"/>
              <a:defRPr sz="3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marL="586026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 sz="31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marL="1172052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 sz="2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marL="1758078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marL="2344105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indent="-293013" eaLnBrk="0" fontAlgn="base" hangingPunct="0">
              <a:lnSpc>
                <a:spcPct val="90000"/>
              </a:lnSpc>
              <a:spcBef>
                <a:spcPts val="641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defTabSz="1172052">
              <a:lnSpc>
                <a:spcPct val="100000"/>
              </a:lnSpc>
              <a:spcBef>
                <a:spcPct val="0"/>
              </a:spcBef>
              <a:buClrTx/>
              <a:buSzTx/>
            </a:pPr>
            <a:fld id="{4E4529ED-73A7-4B1D-9B73-99028533516C}" type="slidenum">
              <a:rPr lang="pt-BR" altLang="pt-BR" sz="1500" b="1">
                <a:solidFill>
                  <a:srgbClr val="FFFFFF"/>
                </a:solidFill>
                <a:latin typeface="Arial" pitchFamily="34" charset="0"/>
              </a:rPr>
              <a:pPr defTabSz="1172052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t>16</a:t>
            </a:fld>
            <a:endParaRPr lang="pt-BR" altLang="pt-BR" sz="1200" b="1" dirty="0">
              <a:latin typeface="Times New Roman" pitchFamily="18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444183" y="1036490"/>
            <a:ext cx="2964250" cy="45720"/>
            <a:chOff x="444183" y="715650"/>
            <a:chExt cx="2964250" cy="45720"/>
          </a:xfrm>
        </p:grpSpPr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87B4C825-8811-E1DE-5E16-6108C3BCFCD4}"/>
                </a:ext>
              </a:extLst>
            </p:cNvPr>
            <p:cNvSpPr/>
            <p:nvPr/>
          </p:nvSpPr>
          <p:spPr>
            <a:xfrm rot="16200000">
              <a:off x="955594" y="204239"/>
              <a:ext cx="45719" cy="1068542"/>
            </a:xfrm>
            <a:prstGeom prst="rect">
              <a:avLst/>
            </a:prstGeom>
            <a:solidFill>
              <a:srgbClr val="ADC8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7B9DB55B-4E07-02C7-F924-37B496E6C143}"/>
                </a:ext>
              </a:extLst>
            </p:cNvPr>
            <p:cNvSpPr/>
            <p:nvPr/>
          </p:nvSpPr>
          <p:spPr>
            <a:xfrm rot="16200000">
              <a:off x="2439921" y="-207143"/>
              <a:ext cx="45720" cy="1891305"/>
            </a:xfrm>
            <a:prstGeom prst="rect">
              <a:avLst/>
            </a:prstGeom>
            <a:solidFill>
              <a:srgbClr val="0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6" name="Picture 16">
            <a:extLst>
              <a:ext uri="{FF2B5EF4-FFF2-40B4-BE49-F238E27FC236}">
                <a16:creationId xmlns:a16="http://schemas.microsoft.com/office/drawing/2014/main" id="{F2E35B60-4E86-C185-E449-0E81323243D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744758" y="141869"/>
            <a:ext cx="2199043" cy="786349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DE70A0A-6CB7-425A-A51E-6EF019010CCA}"/>
              </a:ext>
            </a:extLst>
          </p:cNvPr>
          <p:cNvGraphicFramePr>
            <a:graphicFrameLocks/>
          </p:cNvGraphicFramePr>
          <p:nvPr/>
        </p:nvGraphicFramePr>
        <p:xfrm>
          <a:off x="556095" y="1059349"/>
          <a:ext cx="10905066" cy="557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Imagem 13">
            <a:extLst>
              <a:ext uri="{FF2B5EF4-FFF2-40B4-BE49-F238E27FC236}">
                <a16:creationId xmlns:a16="http://schemas.microsoft.com/office/drawing/2014/main" id="{2E83F341-8632-40FC-AB95-45C0289A9F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2691" r="12239" b="91728"/>
          <a:stretch/>
        </p:blipFill>
        <p:spPr>
          <a:xfrm>
            <a:off x="381000" y="391885"/>
            <a:ext cx="8690840" cy="4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407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D90AC5-AF68-442F-B8E5-DD61FFF90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419107"/>
            <a:ext cx="5614918" cy="176001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latin typeface="Arial" panose="020B0604020202020204" pitchFamily="34" charset="0"/>
                <a:cs typeface="Arial" panose="020B0604020202020204" pitchFamily="34" charset="0"/>
              </a:rPr>
              <a:t>Fortalecimento</a:t>
            </a:r>
            <a:r>
              <a:rPr lang="en-US" b="1" kern="1200" dirty="0">
                <a:latin typeface="Arial" panose="020B0604020202020204" pitchFamily="34" charset="0"/>
                <a:cs typeface="Arial" panose="020B0604020202020204" pitchFamily="34" charset="0"/>
              </a:rPr>
              <a:t> Social e </a:t>
            </a:r>
            <a:r>
              <a:rPr lang="en-US" b="1" kern="1200" dirty="0" err="1">
                <a:latin typeface="Arial" panose="020B0604020202020204" pitchFamily="34" charset="0"/>
                <a:cs typeface="Arial" panose="020B0604020202020204" pitchFamily="34" charset="0"/>
              </a:rPr>
              <a:t>Novas</a:t>
            </a:r>
            <a:r>
              <a:rPr lang="en-US" b="1" kern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kern="1200" dirty="0" err="1">
                <a:latin typeface="Arial" panose="020B0604020202020204" pitchFamily="34" charset="0"/>
                <a:cs typeface="Arial" panose="020B0604020202020204" pitchFamily="34" charset="0"/>
              </a:rPr>
              <a:t>Tecnologias</a:t>
            </a:r>
            <a:endParaRPr lang="en-US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Campo de futebol&#10;&#10;Descrição gerada automaticamente com confiança média">
            <a:extLst>
              <a:ext uri="{FF2B5EF4-FFF2-40B4-BE49-F238E27FC236}">
                <a16:creationId xmlns:a16="http://schemas.microsoft.com/office/drawing/2014/main" id="{C49F0FBE-D5CC-478A-A629-727470182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6C34F15-A2A8-4D20-ACC4-FC12CD13A95E}"/>
              </a:ext>
            </a:extLst>
          </p:cNvPr>
          <p:cNvSpPr txBox="1"/>
          <p:nvPr/>
        </p:nvSpPr>
        <p:spPr>
          <a:xfrm>
            <a:off x="7689273" y="6414654"/>
            <a:ext cx="45027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dirty="0"/>
              <a:t>Município de </a:t>
            </a:r>
            <a:r>
              <a:rPr lang="pt-BR" sz="2500" dirty="0" err="1"/>
              <a:t>Ipaporanga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9485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 descr="Grupo de pessoas posando para foto com criança&#10;&#10;Descrição gerada automaticamente com confiança média">
            <a:extLst>
              <a:ext uri="{FF2B5EF4-FFF2-40B4-BE49-F238E27FC236}">
                <a16:creationId xmlns:a16="http://schemas.microsoft.com/office/drawing/2014/main" id="{9B309904-6905-4332-8922-451568448F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122" y="1340225"/>
            <a:ext cx="8029878" cy="4913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DEFD4F9-D659-4B26-86FE-354B48D8B4D6}"/>
              </a:ext>
            </a:extLst>
          </p:cNvPr>
          <p:cNvSpPr txBox="1"/>
          <p:nvPr/>
        </p:nvSpPr>
        <p:spPr>
          <a:xfrm>
            <a:off x="-72787" y="2541496"/>
            <a:ext cx="420144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 dirty="0">
                <a:latin typeface="Monotype Corsiva" panose="03010101010201010101" pitchFamily="66" charset="0"/>
                <a:ea typeface="MingLiU_HKSCS" panose="020B0604030504040204" pitchFamily="18" charset="-120"/>
              </a:rPr>
              <a:t>“</a:t>
            </a:r>
            <a:r>
              <a:rPr lang="pt-BR" sz="4000" b="1" dirty="0">
                <a:latin typeface="Monotype Corsiva" panose="03010101010201010101" pitchFamily="66" charset="0"/>
                <a:ea typeface="MingLiU_HKSCS" panose="020B0604030504040204" pitchFamily="18" charset="-120"/>
              </a:rPr>
              <a:t>Sempre parece impossível, até que seja feito”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b="1" dirty="0">
              <a:latin typeface="Monotype Corsiva" panose="03010101010201010101" pitchFamily="66" charset="0"/>
              <a:ea typeface="MingLiU_HKSCS" panose="020B0604030504040204" pitchFamily="18" charset="-12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latin typeface="Monotype Corsiva" panose="03010101010201010101" pitchFamily="66" charset="0"/>
                <a:ea typeface="MingLiU_HKSCS" panose="020B0604030504040204" pitchFamily="18" charset="-120"/>
              </a:rPr>
              <a:t>Nelson Mandela</a:t>
            </a:r>
            <a:endParaRPr lang="pt-BR" sz="2000" b="1" dirty="0">
              <a:latin typeface="Monotype Corsiva" panose="03010101010201010101" pitchFamily="66" charset="0"/>
              <a:ea typeface="MingLiU_HKSCS" panose="020B0604030504040204" pitchFamily="18" charset="-120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39814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86;p54"/>
          <p:cNvSpPr txBox="1"/>
          <p:nvPr/>
        </p:nvSpPr>
        <p:spPr>
          <a:xfrm>
            <a:off x="-4753" y="1693361"/>
            <a:ext cx="12192000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/>
                <a:ea typeface="Montserrat"/>
                <a:cs typeface="Montserrat"/>
                <a:sym typeface="Montserrat"/>
              </a:rPr>
              <a:t>OBRIGADO!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486;p54">
            <a:extLst>
              <a:ext uri="{FF2B5EF4-FFF2-40B4-BE49-F238E27FC236}">
                <a16:creationId xmlns:a16="http://schemas.microsoft.com/office/drawing/2014/main" id="{308F16FF-6772-2735-B5BA-C05648026E89}"/>
              </a:ext>
            </a:extLst>
          </p:cNvPr>
          <p:cNvSpPr txBox="1"/>
          <p:nvPr/>
        </p:nvSpPr>
        <p:spPr>
          <a:xfrm>
            <a:off x="-4753" y="3595009"/>
            <a:ext cx="121920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latin typeface="Montserrat"/>
                <a:ea typeface="Montserrat"/>
                <a:cs typeface="Montserrat"/>
                <a:sym typeface="Montserrat"/>
                <a:hlinkClick r:id="rId2"/>
              </a:rPr>
              <a:t>www.sisar.org.br</a:t>
            </a:r>
            <a:endParaRPr lang="pt-BR" sz="30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latin typeface="Montserrat"/>
                <a:ea typeface="Montserrat"/>
                <a:cs typeface="Montserrat"/>
                <a:sym typeface="Montserrat"/>
              </a:rPr>
              <a:t>@institutosisar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5F00C4D-2CA1-8A3C-E172-C9748FFDEBE0}"/>
              </a:ext>
            </a:extLst>
          </p:cNvPr>
          <p:cNvSpPr/>
          <p:nvPr/>
        </p:nvSpPr>
        <p:spPr>
          <a:xfrm>
            <a:off x="7048472" y="4733365"/>
            <a:ext cx="51435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SzPct val="45000"/>
              <a:buFont typeface="Arial" charset="0"/>
              <a:buChar char="•"/>
            </a:pPr>
            <a:r>
              <a:rPr lang="pt-BR" altLang="pt-BR" sz="2200" b="1" dirty="0">
                <a:solidFill>
                  <a:srgbClr val="5F5F5F"/>
                </a:solidFill>
                <a:latin typeface="Arial" pitchFamily="18"/>
                <a:ea typeface="Microsoft YaHei" pitchFamily="2"/>
                <a:cs typeface="Mangal" pitchFamily="2"/>
              </a:rPr>
              <a:t>Marcondes Ribeiro Lima</a:t>
            </a:r>
          </a:p>
          <a:p>
            <a:pPr algn="r">
              <a:buSzPct val="45000"/>
              <a:buFont typeface="Arial" charset="0"/>
              <a:buChar char="•"/>
            </a:pPr>
            <a:r>
              <a:rPr lang="pt-BR" altLang="pt-BR" sz="2200" b="1" dirty="0">
                <a:solidFill>
                  <a:srgbClr val="5F5F5F"/>
                </a:solidFill>
                <a:latin typeface="Arial" pitchFamily="18"/>
                <a:ea typeface="Microsoft YaHei" pitchFamily="2"/>
                <a:cs typeface="Mangal" pitchFamily="2"/>
              </a:rPr>
              <a:t>Diretor Presidente</a:t>
            </a:r>
          </a:p>
          <a:p>
            <a:pPr algn="r">
              <a:buSzPct val="45000"/>
            </a:pPr>
            <a:r>
              <a:rPr lang="pt-BR" altLang="pt-BR" sz="2200" b="1" dirty="0">
                <a:solidFill>
                  <a:srgbClr val="5F5F5F"/>
                </a:solidFill>
                <a:latin typeface="Arial" pitchFamily="18"/>
                <a:ea typeface="Microsoft YaHei" pitchFamily="2"/>
                <a:cs typeface="Mangal" pitchFamily="2"/>
              </a:rPr>
              <a:t> </a:t>
            </a:r>
            <a:r>
              <a:rPr lang="pt-BR" altLang="pt-BR" sz="2200" b="1" dirty="0">
                <a:solidFill>
                  <a:srgbClr val="5F5F5F"/>
                </a:solidFill>
                <a:latin typeface="Arial" pitchFamily="18"/>
                <a:ea typeface="Microsoft YaHei" pitchFamily="2"/>
                <a:cs typeface="Mangal" pitchFamily="2"/>
                <a:hlinkClick r:id="rId3"/>
              </a:rPr>
              <a:t>marcondes.ribeiro@sisar.org.br</a:t>
            </a:r>
            <a:endParaRPr lang="pt-BR" altLang="pt-BR" sz="2200" b="1" dirty="0">
              <a:solidFill>
                <a:srgbClr val="5F5F5F"/>
              </a:solidFill>
              <a:latin typeface="Arial" pitchFamily="18"/>
              <a:ea typeface="Microsoft YaHei" pitchFamily="2"/>
              <a:cs typeface="Mangal" pitchFamily="2"/>
            </a:endParaRPr>
          </a:p>
          <a:p>
            <a:pPr algn="r">
              <a:buSzPct val="45000"/>
              <a:buFont typeface="Arial" charset="0"/>
              <a:buChar char="•"/>
            </a:pPr>
            <a:r>
              <a:rPr lang="pt-BR" altLang="pt-BR" sz="2200" b="1" dirty="0">
                <a:solidFill>
                  <a:srgbClr val="5F5F5F"/>
                </a:solidFill>
                <a:latin typeface="Arial" pitchFamily="18"/>
                <a:ea typeface="Microsoft YaHei" pitchFamily="2"/>
                <a:cs typeface="Mangal" pitchFamily="2"/>
              </a:rPr>
              <a:t>Contato: 85 99868-0688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9C9E420-8AF7-DA81-B3FC-C2169D8FE7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3" y="4679577"/>
            <a:ext cx="3185416" cy="17559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239FC53-26E4-64BE-3131-E07B2B7389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64" y="4733365"/>
            <a:ext cx="2920523" cy="160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998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FC1AA2B23C7B4C9F02B362ECD6BDEC" ma:contentTypeVersion="11" ma:contentTypeDescription="Create a new document." ma:contentTypeScope="" ma:versionID="4c33e3219508bdf576cde3dfbffd88bc">
  <xsd:schema xmlns:xsd="http://www.w3.org/2001/XMLSchema" xmlns:xs="http://www.w3.org/2001/XMLSchema" xmlns:p="http://schemas.microsoft.com/office/2006/metadata/properties" xmlns:ns3="67eb0da9-e521-47be-91ae-65aa052b7731" targetNamespace="http://schemas.microsoft.com/office/2006/metadata/properties" ma:root="true" ma:fieldsID="b0b3178cc9532cff43d47febd9e02a7b" ns3:_="">
    <xsd:import namespace="67eb0da9-e521-47be-91ae-65aa052b773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eb0da9-e521-47be-91ae-65aa052b77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C8117D-E435-4D52-9927-E430186A82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F972C0-4AD2-4F31-9559-0B41F8FA03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eb0da9-e521-47be-91ae-65aa052b77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0FED0E-373F-468A-A4C6-7B620F5BBDDD}">
  <ds:schemaRefs>
    <ds:schemaRef ds:uri="67eb0da9-e521-47be-91ae-65aa052b7731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637</Words>
  <Application>Microsoft Office PowerPoint</Application>
  <PresentationFormat>Widescreen</PresentationFormat>
  <Paragraphs>198</Paragraphs>
  <Slides>19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Google Sans</vt:lpstr>
      <vt:lpstr>Monotype Corsiva</vt:lpstr>
      <vt:lpstr>Montserrat</vt:lpstr>
      <vt:lpstr>Open Sans</vt:lpstr>
      <vt:lpstr>Tahoma</vt:lpstr>
      <vt:lpstr>Times New Roman</vt:lpstr>
      <vt:lpstr>Trebuchet MS</vt:lpstr>
      <vt:lpstr>Tema do Office</vt:lpstr>
      <vt:lpstr>Painel 7: Experiências de Gestão no Saneamento Rural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Fortalecimento Social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Fortalecimento Social e Novas Tecnologias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Marcondes</cp:lastModifiedBy>
  <cp:revision>84</cp:revision>
  <dcterms:created xsi:type="dcterms:W3CDTF">2024-10-07T13:21:59Z</dcterms:created>
  <dcterms:modified xsi:type="dcterms:W3CDTF">2024-11-22T14:29:20Z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0x01010028FC1AA2B23C7B4C9F02B362ECD6BDEC</vt:lpwstr>
  </property>
</Properties>
</file>