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20/11/2024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20/11/2024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20/11/2024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20/11/2024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20/11/2024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20/11/2024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20/11/2024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snh.dhr@cidades.gov.br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2666970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 smtClean="0"/>
              <a:t>Saneamento Básico nas Ações e Projetos de Habitação Rural </a:t>
            </a:r>
            <a:endParaRPr lang="pt-BR" sz="3400" b="1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 smtClean="0"/>
              <a:t>Programa Minha Casa, Minha Vida Rural – MCMV Rural</a:t>
            </a:r>
            <a:endParaRPr lang="pt-BR" sz="3400" b="1" dirty="0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fontScale="85000" lnSpcReduction="20000"/>
          </a:bodyPr>
          <a:lstStyle/>
          <a:p>
            <a:pPr indent="-914309" algn="just">
              <a:lnSpc>
                <a:spcPct val="150000"/>
              </a:lnSpc>
            </a:pPr>
            <a:r>
              <a:rPr lang="pt-BR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</a:t>
            </a:r>
          </a:p>
          <a:p>
            <a:pPr marL="342866" lvl="2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Subsidiar com subvenção do OGU a 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produção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 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melhoria de UH 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agricultores familiares, trabalhadores rurais 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famílias residentes em área rural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organizados por ente público ou entidade privada sem fins lucrativos</a:t>
            </a:r>
          </a:p>
          <a:p>
            <a:pPr marL="800020" lvl="3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produção habitacional 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destina-se à família residente em 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situação de coabitação 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 em domicílio sem condição de ser habitado ou reformado (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domicílio improvisado ou rústico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800020" lvl="3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melhoria habitacional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destina-se à família residente em 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domicílio inadequado 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sob um dos seguintes aspectos: adensamento excessivo de moradores, cobertura ou piso inadequado, ausência de unidade sanitária domiciliar exclusiva, alto grau de deterioração</a:t>
            </a:r>
          </a:p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/>
          </a:bodyPr>
          <a:lstStyle/>
          <a:p>
            <a:r>
              <a:rPr lang="pt-BR" sz="3400" b="1" dirty="0"/>
              <a:t>Programa Minha Casa, Minha Vida Rural – MCMV Rural</a:t>
            </a:r>
            <a:endParaRPr lang="pt-BR" sz="3400" dirty="0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fontScale="85000" lnSpcReduction="20000"/>
          </a:bodyPr>
          <a:lstStyle/>
          <a:p>
            <a:pPr marL="0" lvl="2"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PÚBLICO-ALVO</a:t>
            </a:r>
          </a:p>
          <a:p>
            <a:pPr marL="342866" lvl="2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agricultores familiares, trabalhadores rurais e famílias residentes em área rural, organizados por entidades, </a:t>
            </a: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 renda anual bruta familiar de até R$ 40.000,00 - Faixa Rural 1</a:t>
            </a:r>
          </a:p>
          <a:p>
            <a:pPr marL="800020" lvl="3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agricultor familiar</a:t>
            </a:r>
            <a:r>
              <a:rPr lang="pt-PT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silvicultores, aquicultores, extrativistas, pescadores, povos indígenas, comunidades remanescentes de quilombos rurais e demais povos e comunidades tradicionais</a:t>
            </a:r>
          </a:p>
          <a:p>
            <a:pPr marL="800020" lvl="3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trabalhador rural </a:t>
            </a:r>
            <a:r>
              <a:rPr lang="pt-PT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residente em área rural que presta serviços de natureza não eventual a um empregador rural, sob a dependência deste e mediante salário</a:t>
            </a:r>
          </a:p>
          <a:p>
            <a:pPr marL="800020" lvl="3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família residente em área rural </a:t>
            </a:r>
            <a:r>
              <a:rPr lang="pt-B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independente da atividade econômica que exerça e não se enquadra nas situações anteriores</a:t>
            </a:r>
          </a:p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8200" y="1883677"/>
            <a:ext cx="10515600" cy="3641810"/>
          </a:xfrm>
        </p:spPr>
        <p:txBody>
          <a:bodyPr>
            <a:noAutofit/>
          </a:bodyPr>
          <a:lstStyle/>
          <a:p>
            <a:pPr marL="0" lvl="2" algn="just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cs typeface="Calibri" panose="020F0502020204030204" pitchFamily="34" charset="0"/>
              </a:rPr>
              <a:t>RECURSOS</a:t>
            </a:r>
          </a:p>
          <a:p>
            <a:pPr marL="251151" lvl="2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cs typeface="Calibri" panose="020F0502020204030204" pitchFamily="34" charset="0"/>
              </a:rPr>
              <a:t>aporte </a:t>
            </a:r>
            <a:r>
              <a:rPr lang="pt-BR" sz="1600" dirty="0" smtClean="0">
                <a:solidFill>
                  <a:schemeClr val="tx1"/>
                </a:solidFill>
                <a:cs typeface="Calibri" panose="020F0502020204030204" pitchFamily="34" charset="0"/>
              </a:rPr>
              <a:t> do orçamento geral da </a:t>
            </a:r>
            <a:r>
              <a:rPr lang="pt-BR" sz="1600" dirty="0">
                <a:solidFill>
                  <a:schemeClr val="tx1"/>
                </a:solidFill>
                <a:cs typeface="Calibri" panose="020F0502020204030204" pitchFamily="34" charset="0"/>
              </a:rPr>
              <a:t>União por intermédio de ação orçamentária própria</a:t>
            </a:r>
          </a:p>
          <a:p>
            <a:pPr marL="251151" lvl="2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cs typeface="Calibri" panose="020F0502020204030204" pitchFamily="34" charset="0"/>
              </a:rPr>
              <a:t>contrapartida de entes públicos ou privados, inclusive das famílias beneficiárias</a:t>
            </a:r>
            <a:endParaRPr lang="pt-PT" sz="16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lvl="2" indent="-91715" algn="just">
              <a:lnSpc>
                <a:spcPct val="150000"/>
              </a:lnSpc>
            </a:pPr>
            <a:r>
              <a:rPr lang="pt-PT" sz="1600" dirty="0">
                <a:solidFill>
                  <a:schemeClr val="tx1"/>
                </a:solidFill>
                <a:cs typeface="Calibri" panose="020F0502020204030204" pitchFamily="34" charset="0"/>
              </a:rPr>
              <a:t>A </a:t>
            </a:r>
            <a:r>
              <a:rPr lang="pt-PT" sz="1600" b="1" dirty="0">
                <a:solidFill>
                  <a:schemeClr val="tx1"/>
                </a:solidFill>
                <a:cs typeface="Calibri" panose="020F0502020204030204" pitchFamily="34" charset="0"/>
              </a:rPr>
              <a:t>contrapartida</a:t>
            </a:r>
            <a:r>
              <a:rPr lang="pt-PT" sz="1600" dirty="0">
                <a:solidFill>
                  <a:schemeClr val="tx1"/>
                </a:solidFill>
                <a:cs typeface="Calibri" panose="020F0502020204030204" pitchFamily="34" charset="0"/>
              </a:rPr>
              <a:t> é relacionada à operação específica </a:t>
            </a:r>
            <a:r>
              <a:rPr lang="pt-BR" sz="1600" dirty="0">
                <a:solidFill>
                  <a:schemeClr val="tx1"/>
                </a:solidFill>
                <a:cs typeface="Calibri" panose="020F0502020204030204" pitchFamily="34" charset="0"/>
              </a:rPr>
              <a:t>com vistas ao aumento ou qualificação das metas</a:t>
            </a:r>
            <a:endParaRPr lang="pt-PT" sz="16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251151" lvl="2" indent="-342866" algn="just">
              <a:lnSpc>
                <a:spcPct val="150000"/>
              </a:lnSpc>
              <a:spcAft>
                <a:spcPts val="720"/>
              </a:spcAft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600" b="1" kern="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financeira</a:t>
            </a:r>
            <a:r>
              <a:rPr lang="pt-PT" sz="1600" kern="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a ser integralizada no ato da contratação</a:t>
            </a:r>
          </a:p>
          <a:p>
            <a:pPr marL="251151" lvl="2" indent="-342866" algn="just">
              <a:lnSpc>
                <a:spcPct val="150000"/>
              </a:lnSpc>
              <a:spcAft>
                <a:spcPts val="720"/>
              </a:spcAft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600" b="1" kern="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física</a:t>
            </a:r>
            <a:r>
              <a:rPr lang="pt-PT" sz="1600" kern="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sob a forma de bens, obras e serviços, a ser pactuada no ato da contratação</a:t>
            </a:r>
          </a:p>
          <a:p>
            <a:pPr marL="0" lvl="2" algn="just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cs typeface="Calibri" panose="020F0502020204030204" pitchFamily="34" charset="0"/>
              </a:rPr>
              <a:t>PARTICIPAÇÃO DOS BENEFICIÁRIOS</a:t>
            </a:r>
          </a:p>
          <a:p>
            <a:pPr marL="342866" lvl="2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cs typeface="Calibri" panose="020F0502020204030204" pitchFamily="34" charset="0"/>
              </a:rPr>
              <a:t>no valor de </a:t>
            </a:r>
            <a:r>
              <a:rPr lang="pt-BR" sz="1600" b="1" dirty="0">
                <a:solidFill>
                  <a:schemeClr val="tx1"/>
                </a:solidFill>
                <a:cs typeface="Calibri" panose="020F0502020204030204" pitchFamily="34" charset="0"/>
              </a:rPr>
              <a:t>1% </a:t>
            </a:r>
            <a:r>
              <a:rPr lang="pt-BR" sz="1600" dirty="0">
                <a:solidFill>
                  <a:schemeClr val="tx1"/>
                </a:solidFill>
                <a:cs typeface="Calibri" panose="020F0502020204030204" pitchFamily="34" charset="0"/>
              </a:rPr>
              <a:t>da subvenção, em um </a:t>
            </a:r>
            <a:r>
              <a:rPr lang="pt-BR" sz="1600" b="1" dirty="0">
                <a:solidFill>
                  <a:schemeClr val="tx1"/>
                </a:solidFill>
                <a:cs typeface="Calibri" panose="020F0502020204030204" pitchFamily="34" charset="0"/>
              </a:rPr>
              <a:t>único desembolso </a:t>
            </a:r>
            <a:r>
              <a:rPr lang="pt-BR" sz="1600" dirty="0">
                <a:solidFill>
                  <a:schemeClr val="tx1"/>
                </a:solidFill>
                <a:cs typeface="Calibri" panose="020F0502020204030204" pitchFamily="34" charset="0"/>
              </a:rPr>
              <a:t>na contratação, na forma de caução</a:t>
            </a:r>
          </a:p>
          <a:p>
            <a:pPr marL="342866" lvl="2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cs typeface="Calibri" panose="020F0502020204030204" pitchFamily="34" charset="0"/>
              </a:rPr>
              <a:t>isenção de participação de atendidos por BPC, Bolsa Família e população sujeita a situação de calamidade ou emergência</a:t>
            </a:r>
            <a:endParaRPr lang="pt-BR" sz="1600" b="1" kern="0" dirty="0">
              <a:solidFill>
                <a:schemeClr val="tx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18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Título 14"/>
          <p:cNvSpPr txBox="1">
            <a:spLocks/>
          </p:cNvSpPr>
          <p:nvPr/>
        </p:nvSpPr>
        <p:spPr>
          <a:xfrm>
            <a:off x="838200" y="1117302"/>
            <a:ext cx="10515600" cy="8162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400" b="1" dirty="0" smtClean="0"/>
              <a:t>Programa Minha Casa, Minha Vida Rural – MCMV Rural</a:t>
            </a:r>
            <a:endParaRPr lang="pt-BR" sz="3400" dirty="0"/>
          </a:p>
        </p:txBody>
      </p:sp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68761" y="1321213"/>
            <a:ext cx="12048127" cy="5183979"/>
          </a:xfrm>
        </p:spPr>
        <p:txBody>
          <a:bodyPr>
            <a:noAutofit/>
          </a:bodyPr>
          <a:lstStyle/>
          <a:p>
            <a:pPr marL="0" lvl="2" algn="just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cs typeface="Calibri" panose="020F0502020204030204" pitchFamily="34" charset="0"/>
              </a:rPr>
              <a:t>COMPOSIÇÃO E LIMITES DO INVESTIMENTO</a:t>
            </a:r>
          </a:p>
          <a:p>
            <a:pPr marL="0" lvl="2" algn="just">
              <a:lnSpc>
                <a:spcPct val="100000"/>
              </a:lnSpc>
              <a:spcBef>
                <a:spcPts val="0"/>
              </a:spcBef>
            </a:pPr>
            <a:r>
              <a:rPr lang="pt-BR" sz="1600" dirty="0" smtClean="0">
                <a:solidFill>
                  <a:schemeClr val="tx1"/>
                </a:solidFill>
                <a:cs typeface="Calibri" panose="020F0502020204030204" pitchFamily="34" charset="0"/>
              </a:rPr>
              <a:t>A subvenção pode ser usada para cobrir </a:t>
            </a:r>
            <a:r>
              <a:rPr lang="pt-PT" sz="1600" dirty="0" smtClean="0">
                <a:solidFill>
                  <a:schemeClr val="tx1"/>
                </a:solidFill>
                <a:cs typeface="Calibri" panose="020F0502020204030204" pitchFamily="34" charset="0"/>
              </a:rPr>
              <a:t>custos diretos e indiretos necessários à execução de obras de produção ou melhoria, inclusive material de construção, mão de obra, assistência técnica, trabalho social . </a:t>
            </a:r>
            <a:endParaRPr lang="pt-BR" sz="1600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342866" lvl="2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600" b="1" dirty="0" smtClean="0">
                <a:solidFill>
                  <a:schemeClr val="tx1"/>
                </a:solidFill>
                <a:cs typeface="Calibri" panose="020F0502020204030204" pitchFamily="34" charset="0"/>
              </a:rPr>
              <a:t>produção </a:t>
            </a:r>
            <a:r>
              <a:rPr lang="pt-PT" sz="1600" b="1" dirty="0">
                <a:solidFill>
                  <a:schemeClr val="tx1"/>
                </a:solidFill>
                <a:cs typeface="Calibri" panose="020F0502020204030204" pitchFamily="34" charset="0"/>
              </a:rPr>
              <a:t>da unidade habitacional - </a:t>
            </a:r>
            <a:r>
              <a:rPr lang="pt-PT" sz="1600" dirty="0">
                <a:solidFill>
                  <a:schemeClr val="tx1"/>
                </a:solidFill>
                <a:cs typeface="Calibri" panose="020F0502020204030204" pitchFamily="34" charset="0"/>
              </a:rPr>
              <a:t>R$ 75.000,00</a:t>
            </a:r>
          </a:p>
          <a:p>
            <a:pPr marL="342866" lvl="2" indent="-34286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600" b="1" dirty="0">
                <a:solidFill>
                  <a:schemeClr val="tx1"/>
                </a:solidFill>
                <a:cs typeface="Calibri" panose="020F0502020204030204" pitchFamily="34" charset="0"/>
              </a:rPr>
              <a:t>melhoria da unidade habitacional </a:t>
            </a:r>
            <a:r>
              <a:rPr lang="pt-PT" sz="1600" dirty="0">
                <a:solidFill>
                  <a:schemeClr val="tx1"/>
                </a:solidFill>
                <a:cs typeface="Calibri" panose="020F0502020204030204" pitchFamily="34" charset="0"/>
              </a:rPr>
              <a:t>- R$ 40.000,00 com sublimites por </a:t>
            </a:r>
            <a:r>
              <a:rPr lang="pt-PT" sz="1600" dirty="0" smtClean="0">
                <a:solidFill>
                  <a:schemeClr val="tx1"/>
                </a:solidFill>
                <a:cs typeface="Calibri" panose="020F0502020204030204" pitchFamily="34" charset="0"/>
              </a:rPr>
              <a:t>UF, </a:t>
            </a:r>
            <a:r>
              <a:rPr lang="pt-PT" sz="1600" dirty="0">
                <a:solidFill>
                  <a:schemeClr val="tx1"/>
                </a:solidFill>
                <a:cs typeface="Calibri" panose="020F0502020204030204" pitchFamily="34" charset="0"/>
              </a:rPr>
              <a:t>atendida por meio de Kits</a:t>
            </a:r>
          </a:p>
          <a:p>
            <a:pPr marL="800020" lvl="3" indent="-342866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/>
                </a:solidFill>
                <a:cs typeface="Calibri" panose="020F0502020204030204" pitchFamily="34" charset="0"/>
              </a:rPr>
              <a:t>ambas incluem </a:t>
            </a:r>
            <a:r>
              <a:rPr lang="pt-BR" b="1" dirty="0" smtClean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solução </a:t>
            </a:r>
            <a:r>
              <a:rPr lang="pt-BR" b="1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adequada de abastecimento de água</a:t>
            </a:r>
            <a:r>
              <a:rPr lang="pt-BR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b="1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esgotamento sanitário </a:t>
            </a:r>
            <a:r>
              <a:rPr lang="pt-BR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pt-BR" b="1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energia elétrica</a:t>
            </a:r>
            <a:r>
              <a:rPr lang="pt-BR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, respeitadas as características e condições locais</a:t>
            </a:r>
          </a:p>
          <a:p>
            <a:pPr marL="800020" lvl="3" indent="-342866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todos </a:t>
            </a:r>
            <a:r>
              <a:rPr lang="pt-BR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os valores compõem o investimento para conferir maior flexibilidade na aplicação dos recursos</a:t>
            </a:r>
            <a:endParaRPr lang="pt-PT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800020" lvl="3" indent="-342866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cs typeface="Calibri" panose="020F0502020204030204" pitchFamily="34" charset="0"/>
              </a:rPr>
              <a:t>No </a:t>
            </a:r>
            <a:r>
              <a:rPr lang="pt-BR" dirty="0">
                <a:solidFill>
                  <a:schemeClr val="tx1"/>
                </a:solidFill>
                <a:cs typeface="Calibri" panose="020F0502020204030204" pitchFamily="34" charset="0"/>
              </a:rPr>
              <a:t>caso de não haver necessidade de cisterna ou de solução de tratamento de efluentes, o projeto da UH deve </a:t>
            </a:r>
            <a:r>
              <a:rPr lang="pt-BR" dirty="0" smtClean="0">
                <a:solidFill>
                  <a:schemeClr val="tx1"/>
                </a:solidFill>
                <a:cs typeface="Calibri" panose="020F0502020204030204" pitchFamily="34" charset="0"/>
              </a:rPr>
              <a:t>prever o aumento </a:t>
            </a:r>
            <a:r>
              <a:rPr lang="pt-BR" dirty="0">
                <a:solidFill>
                  <a:schemeClr val="tx1"/>
                </a:solidFill>
                <a:cs typeface="Calibri" panose="020F0502020204030204" pitchFamily="34" charset="0"/>
              </a:rPr>
              <a:t>de área ou de qualificação das especificações mínimas </a:t>
            </a:r>
          </a:p>
          <a:p>
            <a:pPr algn="just">
              <a:spcBef>
                <a:spcPts val="785"/>
              </a:spcBef>
              <a:spcAft>
                <a:spcPts val="720"/>
              </a:spcAft>
              <a:tabLst>
                <a:tab pos="540331" algn="l"/>
              </a:tabLst>
            </a:pPr>
            <a:r>
              <a:rPr lang="pt-PT" sz="1600" b="1" dirty="0" smtClean="0">
                <a:solidFill>
                  <a:schemeClr val="tx1"/>
                </a:solidFill>
                <a:cs typeface="Calibri" panose="020F0502020204030204" pitchFamily="34" charset="0"/>
              </a:rPr>
              <a:t>Nos </a:t>
            </a:r>
            <a:r>
              <a:rPr lang="pt-PT" sz="1600" b="1" dirty="0">
                <a:solidFill>
                  <a:schemeClr val="tx1"/>
                </a:solidFill>
                <a:cs typeface="Calibri" panose="020F0502020204030204" pitchFamily="34" charset="0"/>
              </a:rPr>
              <a:t>custos de produção ou melhoria habitacional devem ser reservados:</a:t>
            </a:r>
            <a:endParaRPr lang="pt-BR" sz="1600" b="1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800020" lvl="3" indent="-342866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dirty="0">
                <a:solidFill>
                  <a:schemeClr val="tx1"/>
                </a:solidFill>
                <a:cs typeface="Calibri" panose="020F0502020204030204" pitchFamily="34" charset="0"/>
              </a:rPr>
              <a:t>até 3% para assistência técnica</a:t>
            </a:r>
          </a:p>
          <a:p>
            <a:pPr marL="800020" lvl="3" indent="-342866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dirty="0">
                <a:solidFill>
                  <a:schemeClr val="tx1"/>
                </a:solidFill>
                <a:cs typeface="Calibri" panose="020F0502020204030204" pitchFamily="34" charset="0"/>
              </a:rPr>
              <a:t>até 1,5% trabalho social</a:t>
            </a:r>
          </a:p>
          <a:p>
            <a:pPr marL="800020" lvl="3" indent="-342866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dirty="0">
                <a:solidFill>
                  <a:schemeClr val="tx1"/>
                </a:solidFill>
                <a:cs typeface="Calibri" panose="020F0502020204030204" pitchFamily="34" charset="0"/>
              </a:rPr>
              <a:t>até 2% para os custos indiretos devidos à EO </a:t>
            </a:r>
          </a:p>
          <a:p>
            <a:endParaRPr lang="pt-BR" sz="16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-635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1" y="1933571"/>
            <a:ext cx="6504708" cy="4075343"/>
          </a:xfrm>
        </p:spPr>
        <p:txBody>
          <a:bodyPr>
            <a:normAutofit fontScale="85000" lnSpcReduction="10000"/>
          </a:bodyPr>
          <a:lstStyle/>
          <a:p>
            <a:r>
              <a:rPr lang="pt-PT" sz="1900" b="1" spc="-10" dirty="0">
                <a:solidFill>
                  <a:schemeClr val="tx1"/>
                </a:solidFill>
                <a:ea typeface="Times New Roman" panose="02020603050405020304" pitchFamily="18" charset="0"/>
              </a:rPr>
              <a:t>PADRÕES E ESPECIFICAÇÕES TÉCNICAS PARA PROJETOS</a:t>
            </a:r>
            <a:endParaRPr lang="pt-BR" sz="1900" b="1" dirty="0">
              <a:solidFill>
                <a:schemeClr val="tx1"/>
              </a:solidFill>
            </a:endParaRPr>
          </a:p>
          <a:p>
            <a:endParaRPr lang="pt-BR" sz="1900" b="1" dirty="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</a:pPr>
            <a:r>
              <a:rPr lang="pt-BR" sz="1900" b="1" dirty="0">
                <a:solidFill>
                  <a:schemeClr val="tx1"/>
                </a:solidFill>
              </a:rPr>
              <a:t>Diretriz de Projeto </a:t>
            </a:r>
          </a:p>
          <a:p>
            <a:pPr algn="just">
              <a:spcBef>
                <a:spcPts val="300"/>
              </a:spcBef>
            </a:pPr>
            <a:r>
              <a:rPr lang="pt-PT" sz="1900" dirty="0">
                <a:solidFill>
                  <a:schemeClr val="tx1"/>
                </a:solidFill>
                <a:ea typeface="Times New Roman" panose="02020603050405020304" pitchFamily="18" charset="0"/>
              </a:rPr>
              <a:t>Conciliar parâmetros técnicos com expectativa dos beneficiários, características regionais, ambientais, climáticas e especificidades culturais, práticas e modos de vida, unidade familiar, forma de ocupação do território e uso tradicional de técnicas e tecnologias </a:t>
            </a:r>
            <a:r>
              <a:rPr lang="pt-PT" sz="19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construtivas.</a:t>
            </a:r>
          </a:p>
          <a:p>
            <a:pPr algn="just">
              <a:spcBef>
                <a:spcPts val="300"/>
              </a:spcBef>
            </a:pPr>
            <a:endParaRPr lang="pt-PT" sz="19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pt-PT" sz="1900" b="1" dirty="0">
                <a:solidFill>
                  <a:schemeClr val="tx1"/>
                </a:solidFill>
              </a:rPr>
              <a:t>Regimes construtivos</a:t>
            </a:r>
            <a:endParaRPr lang="pt-BR" sz="1900" b="1" dirty="0">
              <a:solidFill>
                <a:schemeClr val="tx1"/>
              </a:solidFill>
            </a:endParaRPr>
          </a:p>
          <a:p>
            <a:pPr marL="342866" indent="-342866" algn="just">
              <a:spcBef>
                <a:spcPts val="300"/>
              </a:spcBef>
              <a:spcAft>
                <a:spcPts val="720"/>
              </a:spcAft>
              <a:buSzPct val="113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900" dirty="0">
                <a:solidFill>
                  <a:schemeClr val="tx1"/>
                </a:solidFill>
                <a:cs typeface="Calibri" panose="020F0502020204030204" pitchFamily="34" charset="0"/>
              </a:rPr>
              <a:t>autoconstrução assistida</a:t>
            </a:r>
            <a:endParaRPr lang="pt-BR" sz="19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342866" indent="-342866" algn="just">
              <a:spcBef>
                <a:spcPts val="300"/>
              </a:spcBef>
              <a:spcAft>
                <a:spcPts val="720"/>
              </a:spcAft>
              <a:buSzPct val="113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900" dirty="0">
                <a:solidFill>
                  <a:schemeClr val="tx1"/>
                </a:solidFill>
                <a:cs typeface="Calibri" panose="020F0502020204030204" pitchFamily="34" charset="0"/>
              </a:rPr>
              <a:t>mutirão assistido ou autoajuda assistida</a:t>
            </a:r>
            <a:endParaRPr lang="pt-BR" sz="19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342866" indent="-342866" algn="just">
              <a:spcBef>
                <a:spcPts val="300"/>
              </a:spcBef>
              <a:spcAft>
                <a:spcPts val="720"/>
              </a:spcAft>
              <a:buSzPct val="113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900" dirty="0">
                <a:solidFill>
                  <a:schemeClr val="tx1"/>
                </a:solidFill>
                <a:cs typeface="Calibri" panose="020F0502020204030204" pitchFamily="34" charset="0"/>
              </a:rPr>
              <a:t>autogestão assistida com administração direta, preferencialmente com utilização de mão de obra e de micro, pequenas e médias empresas locais </a:t>
            </a:r>
          </a:p>
          <a:p>
            <a:pPr marL="342866" indent="-342866" algn="just">
              <a:spcBef>
                <a:spcPts val="300"/>
              </a:spcBef>
              <a:spcAft>
                <a:spcPts val="720"/>
              </a:spcAft>
              <a:buSzPct val="113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900" dirty="0">
                <a:solidFill>
                  <a:schemeClr val="tx1"/>
                </a:solidFill>
                <a:cs typeface="Calibri" panose="020F0502020204030204" pitchFamily="34" charset="0"/>
              </a:rPr>
              <a:t>empreitada global, preferencialmente por micro, pequenas e médias empresas locais</a:t>
            </a:r>
            <a:endParaRPr lang="pt-BR" sz="1900" b="1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Título 14"/>
          <p:cNvSpPr txBox="1">
            <a:spLocks/>
          </p:cNvSpPr>
          <p:nvPr/>
        </p:nvSpPr>
        <p:spPr>
          <a:xfrm>
            <a:off x="831850" y="980778"/>
            <a:ext cx="10515600" cy="8162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 smtClean="0"/>
              <a:t>Programa Minha Casa, Minha Vida Rural – MCMV Rural</a:t>
            </a:r>
            <a:endParaRPr lang="pt-BR" sz="2800" b="1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EDD4949-4C16-D582-F146-BF6B62C84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974" y="3915967"/>
            <a:ext cx="2911039" cy="2183279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9A000928-31DC-2804-2F98-0E5AEDCCCF8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601"/>
          <a:stretch/>
        </p:blipFill>
        <p:spPr>
          <a:xfrm>
            <a:off x="8168409" y="1797046"/>
            <a:ext cx="3185391" cy="18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-612321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">
            <a:extLst>
              <a:ext uri="{FF2B5EF4-FFF2-40B4-BE49-F238E27FC236}">
                <a16:creationId xmlns:a16="http://schemas.microsoft.com/office/drawing/2014/main" id="{3FA6429B-2A18-B4CB-0B84-4E079C63E6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3473" y="1399652"/>
            <a:ext cx="10515600" cy="1209550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rtlCol="0" anchor="t">
            <a:spAutoFit/>
          </a:bodyPr>
          <a:lstStyle>
            <a:defPPr>
              <a:defRPr lang="pt-BR"/>
            </a:defPPr>
            <a:lvl1pPr marL="0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869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737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606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5474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4343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3212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2080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0949" algn="l" defTabSz="1097737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b="1" dirty="0" smtClean="0">
                <a:ea typeface="Times New Roman" panose="02020603050405020304" pitchFamily="18" charset="0"/>
              </a:rPr>
              <a:t>MCMV Rural  - MELHORIA </a:t>
            </a:r>
            <a:r>
              <a:rPr lang="pt-PT" sz="1600" b="1" dirty="0">
                <a:ea typeface="Times New Roman" panose="02020603050405020304" pitchFamily="18" charset="0"/>
              </a:rPr>
              <a:t>HABITACIONAL</a:t>
            </a:r>
            <a:endParaRPr lang="pt-PT" sz="1600" dirty="0">
              <a:ea typeface="Times New Roman" panose="02020603050405020304" pitchFamily="18" charset="0"/>
            </a:endParaRPr>
          </a:p>
          <a:p>
            <a:r>
              <a:rPr lang="pt-PT" sz="1600" b="1" dirty="0">
                <a:ea typeface="Times New Roman" panose="02020603050405020304" pitchFamily="18" charset="0"/>
              </a:rPr>
              <a:t>Emprego de </a:t>
            </a:r>
            <a:r>
              <a:rPr lang="pt-PT" sz="1600" b="1" dirty="0" smtClean="0">
                <a:ea typeface="Times New Roman" panose="02020603050405020304" pitchFamily="18" charset="0"/>
              </a:rPr>
              <a:t>kits com valores fixos - </a:t>
            </a:r>
            <a:r>
              <a:rPr lang="pt-PT" sz="1600" b="1" dirty="0">
                <a:ea typeface="Times New Roman" panose="02020603050405020304" pitchFamily="18" charset="0"/>
              </a:rPr>
              <a:t>dispensada a apresentação </a:t>
            </a:r>
            <a:r>
              <a:rPr lang="pt-PT" sz="1600" b="1" dirty="0" smtClean="0">
                <a:ea typeface="Times New Roman" panose="02020603050405020304" pitchFamily="18" charset="0"/>
              </a:rPr>
              <a:t>de orçamento individualizado.</a:t>
            </a:r>
            <a:endParaRPr lang="pt-BR" sz="1600" b="1" dirty="0"/>
          </a:p>
          <a:p>
            <a:pPr marL="342866" indent="-342866" algn="just">
              <a:spcBef>
                <a:spcPts val="785"/>
              </a:spcBef>
              <a:spcAft>
                <a:spcPts val="720"/>
              </a:spcAft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Assistência </a:t>
            </a:r>
            <a:r>
              <a:rPr lang="pt-PT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Técnica : laudo conclusivo do RT com fotos sobre a possibilidade da UH receber a melhoria e definição dos Kits </a:t>
            </a:r>
            <a:r>
              <a:rPr lang="pt-PT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necessários.</a:t>
            </a:r>
            <a:endParaRPr lang="pt-PT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C1D028A-131C-B092-BA1D-485E2DA5A5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8503" y="2561943"/>
            <a:ext cx="6843137" cy="393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4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4B4E1377-10CB-8C4E-00D6-3F51623BB7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3473" y="1602633"/>
            <a:ext cx="10515600" cy="4050327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rtlCol="0" anchor="t">
            <a:spAutoFit/>
          </a:bodyPr>
          <a:lstStyle/>
          <a:p>
            <a:r>
              <a:rPr lang="pt-PT" sz="1800" b="1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MCMV Rural - PRODUÇÃO </a:t>
            </a:r>
            <a:r>
              <a:rPr lang="pt-PT" sz="18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HABITACIONAL</a:t>
            </a:r>
            <a:endParaRPr lang="pt-PT" sz="18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866" indent="-342866" algn="just">
              <a:spcBef>
                <a:spcPts val="785"/>
              </a:spcBef>
              <a:spcAft>
                <a:spcPts val="720"/>
              </a:spcAft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mínima – 40 m</a:t>
            </a:r>
            <a:r>
              <a:rPr lang="pt-PT" sz="1800" b="1" dirty="0">
                <a:solidFill>
                  <a:schemeClr val="tx1"/>
                </a:solidFill>
              </a:rPr>
              <a:t>² </a:t>
            </a:r>
            <a:r>
              <a:rPr lang="pt-PT" sz="1800" dirty="0">
                <a:solidFill>
                  <a:schemeClr val="tx1"/>
                </a:solidFill>
              </a:rPr>
              <a:t>+ varanda</a:t>
            </a:r>
          </a:p>
          <a:p>
            <a:pPr marL="342866" indent="-342866" algn="just">
              <a:spcBef>
                <a:spcPts val="785"/>
              </a:spcBef>
              <a:spcAft>
                <a:spcPts val="720"/>
              </a:spcAft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800" b="1" dirty="0">
                <a:solidFill>
                  <a:schemeClr val="tx1"/>
                </a:solidFill>
              </a:rPr>
              <a:t>Programa mínimo</a:t>
            </a:r>
            <a:r>
              <a:rPr lang="pt-PT" b="1" dirty="0">
                <a:solidFill>
                  <a:schemeClr val="tx1"/>
                </a:solidFill>
              </a:rPr>
              <a:t> - </a:t>
            </a:r>
            <a:r>
              <a:rPr lang="pt-PT" sz="1800" dirty="0">
                <a:solidFill>
                  <a:schemeClr val="tx1"/>
                </a:solidFill>
              </a:rPr>
              <a:t>varanda + sala + 1 dormitório casal + 1 dormitório para 2 pessoas + cozinha + área de serviço + </a:t>
            </a:r>
            <a:r>
              <a:rPr lang="pt-PT" sz="1800" dirty="0" smtClean="0">
                <a:solidFill>
                  <a:schemeClr val="tx1"/>
                </a:solidFill>
              </a:rPr>
              <a:t>banheiro.</a:t>
            </a:r>
          </a:p>
          <a:p>
            <a:pPr marL="800066" lvl="1" indent="-342866" algn="just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800" dirty="0">
                <a:solidFill>
                  <a:schemeClr val="tx1"/>
                </a:solidFill>
              </a:rPr>
              <a:t>Especificações </a:t>
            </a:r>
            <a:r>
              <a:rPr lang="pt-PT" sz="1800" dirty="0" smtClean="0">
                <a:solidFill>
                  <a:schemeClr val="tx1"/>
                </a:solidFill>
              </a:rPr>
              <a:t>técnicas mínimas </a:t>
            </a:r>
            <a:r>
              <a:rPr lang="pt-PT" sz="1800" dirty="0">
                <a:solidFill>
                  <a:schemeClr val="tx1"/>
                </a:solidFill>
              </a:rPr>
              <a:t>estabelecidas na regulamentação do </a:t>
            </a:r>
            <a:r>
              <a:rPr lang="pt-PT" sz="1800" dirty="0" smtClean="0">
                <a:solidFill>
                  <a:schemeClr val="tx1"/>
                </a:solidFill>
              </a:rPr>
              <a:t>programa.</a:t>
            </a:r>
          </a:p>
          <a:p>
            <a:pPr marL="800066" lvl="1" indent="-342866" algn="just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800" dirty="0" smtClean="0">
                <a:solidFill>
                  <a:schemeClr val="tx1"/>
                </a:solidFill>
              </a:rPr>
              <a:t>Previsão </a:t>
            </a:r>
            <a:r>
              <a:rPr lang="pt-PT" sz="1800" dirty="0">
                <a:solidFill>
                  <a:schemeClr val="tx1"/>
                </a:solidFill>
              </a:rPr>
              <a:t>de futura ampliação da UH, sem prejuízo das condições de iluminação e ventilação natural dos cômodos </a:t>
            </a:r>
            <a:r>
              <a:rPr lang="pt-PT" sz="1800" dirty="0" smtClean="0">
                <a:solidFill>
                  <a:schemeClr val="tx1"/>
                </a:solidFill>
              </a:rPr>
              <a:t>existentes</a:t>
            </a:r>
            <a:r>
              <a:rPr lang="pt-PT" sz="1800" b="1" dirty="0" smtClean="0">
                <a:solidFill>
                  <a:schemeClr val="tx1"/>
                </a:solidFill>
              </a:rPr>
              <a:t>.</a:t>
            </a:r>
          </a:p>
          <a:p>
            <a:pPr marL="800066" lvl="1" indent="-342866" algn="just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PT" sz="1800" dirty="0" smtClean="0">
                <a:solidFill>
                  <a:schemeClr val="tx1"/>
                </a:solidFill>
              </a:rPr>
              <a:t>Não </a:t>
            </a:r>
            <a:r>
              <a:rPr lang="pt-PT" sz="1800" dirty="0">
                <a:solidFill>
                  <a:schemeClr val="tx1"/>
                </a:solidFill>
              </a:rPr>
              <a:t>estabelece área mínima por cômodo, mas define mobiliário e espaço de </a:t>
            </a:r>
            <a:r>
              <a:rPr lang="pt-PT" sz="1800" dirty="0" smtClean="0">
                <a:solidFill>
                  <a:schemeClr val="tx1"/>
                </a:solidFill>
              </a:rPr>
              <a:t>circulação.</a:t>
            </a:r>
          </a:p>
          <a:p>
            <a:pPr marL="800066" lvl="1" indent="-342866" algn="just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BR" sz="1800" dirty="0">
                <a:solidFill>
                  <a:schemeClr val="tx1"/>
                </a:solidFill>
              </a:rPr>
              <a:t>Os projetos arquitetônicos deverão apresentar compatibilidade com as características regionais, locais, climáticas e culturais da localidade e da comunidade. </a:t>
            </a:r>
            <a:endParaRPr lang="pt-PT" sz="1800" dirty="0" smtClean="0">
              <a:solidFill>
                <a:schemeClr val="tx1"/>
              </a:solidFill>
            </a:endParaRPr>
          </a:p>
          <a:p>
            <a:pPr marL="800066" lvl="1" indent="-342866" algn="just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BR" sz="1800" dirty="0">
                <a:solidFill>
                  <a:schemeClr val="tx1"/>
                </a:solidFill>
              </a:rPr>
              <a:t>Projetos </a:t>
            </a:r>
            <a:r>
              <a:rPr lang="pt-BR" sz="1800" dirty="0" smtClean="0">
                <a:solidFill>
                  <a:schemeClr val="tx1"/>
                </a:solidFill>
              </a:rPr>
              <a:t>destinados </a:t>
            </a:r>
            <a:r>
              <a:rPr lang="pt-BR" sz="1800" dirty="0">
                <a:solidFill>
                  <a:schemeClr val="tx1"/>
                </a:solidFill>
              </a:rPr>
              <a:t>a atender comunidades de povos indígenas, </a:t>
            </a:r>
            <a:r>
              <a:rPr lang="pt-BR" sz="1800" dirty="0" smtClean="0">
                <a:solidFill>
                  <a:schemeClr val="tx1"/>
                </a:solidFill>
              </a:rPr>
              <a:t>de quilombolas e demais comunidades </a:t>
            </a:r>
            <a:r>
              <a:rPr lang="pt-BR" sz="1800" dirty="0">
                <a:solidFill>
                  <a:schemeClr val="tx1"/>
                </a:solidFill>
              </a:rPr>
              <a:t>tradicionais </a:t>
            </a:r>
            <a:r>
              <a:rPr lang="pt-BR" sz="1800" dirty="0" smtClean="0">
                <a:solidFill>
                  <a:schemeClr val="tx1"/>
                </a:solidFill>
              </a:rPr>
              <a:t>podem </a:t>
            </a:r>
            <a:r>
              <a:rPr lang="pt-BR" sz="1800" dirty="0">
                <a:solidFill>
                  <a:schemeClr val="tx1"/>
                </a:solidFill>
              </a:rPr>
              <a:t>adaptar as </a:t>
            </a:r>
            <a:r>
              <a:rPr lang="pt-BR" sz="1800" dirty="0" smtClean="0">
                <a:solidFill>
                  <a:schemeClr val="tx1"/>
                </a:solidFill>
              </a:rPr>
              <a:t>especificações técnicas às </a:t>
            </a:r>
            <a:r>
              <a:rPr lang="pt-BR" sz="1800" dirty="0">
                <a:solidFill>
                  <a:schemeClr val="tx1"/>
                </a:solidFill>
              </a:rPr>
              <a:t>suas realidades, cultura, usos, práticas e costumes, desde que </a:t>
            </a:r>
            <a:r>
              <a:rPr lang="pt-BR" sz="1800" dirty="0" smtClean="0">
                <a:solidFill>
                  <a:schemeClr val="tx1"/>
                </a:solidFill>
              </a:rPr>
              <a:t>garantidos</a:t>
            </a:r>
            <a:r>
              <a:rPr lang="pt-BR" sz="1800" dirty="0">
                <a:solidFill>
                  <a:schemeClr val="tx1"/>
                </a:solidFill>
              </a:rPr>
              <a:t>, no mínimo, as especificações e os padrões técnicos </a:t>
            </a:r>
            <a:r>
              <a:rPr lang="pt-BR" sz="1800" dirty="0" smtClean="0">
                <a:solidFill>
                  <a:schemeClr val="tx1"/>
                </a:solidFill>
              </a:rPr>
              <a:t>estabelecidos.</a:t>
            </a:r>
          </a:p>
        </p:txBody>
      </p:sp>
    </p:spTree>
    <p:extLst>
      <p:ext uri="{BB962C8B-B14F-4D97-AF65-F5344CB8AC3E}">
        <p14:creationId xmlns:p14="http://schemas.microsoft.com/office/powerpoint/2010/main" val="246253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-13064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1105988" y="1209900"/>
            <a:ext cx="10502538" cy="4734297"/>
          </a:xfrm>
        </p:spPr>
        <p:txBody>
          <a:bodyPr>
            <a:normAutofit fontScale="40000" lnSpcReduction="20000"/>
          </a:bodyPr>
          <a:lstStyle/>
          <a:p>
            <a:endParaRPr lang="pt-BR" dirty="0" smtClean="0">
              <a:solidFill>
                <a:schemeClr val="tx1"/>
              </a:solidFill>
            </a:endParaRPr>
          </a:p>
          <a:p>
            <a:endParaRPr lang="pt-PT" sz="4000" b="1" dirty="0" smtClean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pt-PT" sz="4000" b="1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MCMV </a:t>
            </a:r>
            <a:r>
              <a:rPr lang="pt-PT" sz="4000" b="1" dirty="0">
                <a:solidFill>
                  <a:schemeClr val="tx1"/>
                </a:solidFill>
                <a:ea typeface="Times New Roman" panose="02020603050405020304" pitchFamily="18" charset="0"/>
              </a:rPr>
              <a:t>Rural - PRODUÇÃO </a:t>
            </a:r>
            <a:r>
              <a:rPr lang="pt-PT" sz="4000" b="1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HABITACIONAL – Especificações relacionadas ao saneameto básico</a:t>
            </a:r>
          </a:p>
          <a:p>
            <a:endParaRPr lang="pt-PT" sz="40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342866" indent="-342866" algn="just">
              <a:spcBef>
                <a:spcPts val="785"/>
              </a:spcBef>
              <a:spcAft>
                <a:spcPts val="720"/>
              </a:spcAft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BR" sz="4000" dirty="0" smtClean="0">
                <a:solidFill>
                  <a:schemeClr val="tx1"/>
                </a:solidFill>
              </a:rPr>
              <a:t>Sistema </a:t>
            </a:r>
            <a:r>
              <a:rPr lang="pt-BR" sz="4000" dirty="0">
                <a:solidFill>
                  <a:schemeClr val="tx1"/>
                </a:solidFill>
              </a:rPr>
              <a:t>de abastecimento de água adequado às condições locais</a:t>
            </a:r>
            <a:r>
              <a:rPr lang="pt-BR" sz="4000" dirty="0" smtClean="0">
                <a:solidFill>
                  <a:schemeClr val="tx1"/>
                </a:solidFill>
              </a:rPr>
              <a:t>.</a:t>
            </a:r>
          </a:p>
          <a:p>
            <a:pPr marL="342866" indent="-342866" algn="just">
              <a:spcBef>
                <a:spcPts val="785"/>
              </a:spcBef>
              <a:spcAft>
                <a:spcPts val="720"/>
              </a:spcAft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BR" sz="4000" dirty="0">
                <a:solidFill>
                  <a:schemeClr val="tx1"/>
                </a:solidFill>
              </a:rPr>
              <a:t>Reservatório: Capacidade mínima de 500 litros ou de maior capacidade quando exigido</a:t>
            </a:r>
            <a:r>
              <a:rPr lang="pt-BR" sz="4000" dirty="0" smtClean="0">
                <a:solidFill>
                  <a:schemeClr val="tx1"/>
                </a:solidFill>
              </a:rPr>
              <a:t>.</a:t>
            </a:r>
          </a:p>
          <a:p>
            <a:pPr marL="342866" indent="-342866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BR" sz="4000" dirty="0">
                <a:solidFill>
                  <a:schemeClr val="tx1"/>
                </a:solidFill>
              </a:rPr>
              <a:t>Cisterna pluvial - Instalação opcional, em consonância com o Programa Cisternas - Programa Nacional de Apoio à Captação de Água de Chuva e Outras Tecnologias Sociais de Acesso à Água</a:t>
            </a:r>
            <a:r>
              <a:rPr lang="pt-BR" sz="4000" dirty="0" smtClean="0">
                <a:solidFill>
                  <a:schemeClr val="tx1"/>
                </a:solidFill>
              </a:rPr>
              <a:t>. Especificações </a:t>
            </a:r>
            <a:r>
              <a:rPr lang="pt-BR" sz="4000" dirty="0">
                <a:solidFill>
                  <a:schemeClr val="tx1"/>
                </a:solidFill>
              </a:rPr>
              <a:t>técnicas adotadas pelo Ministério do Desenvolvimento e Assistência Social, Família e Combate à Fome - MDS</a:t>
            </a:r>
            <a:endParaRPr lang="pt-BR" sz="4000" dirty="0" smtClean="0">
              <a:solidFill>
                <a:schemeClr val="tx1"/>
              </a:solidFill>
            </a:endParaRPr>
          </a:p>
          <a:p>
            <a:pPr marL="342866" indent="-342866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SzPct val="110000"/>
              <a:buFont typeface="Arial" panose="020B0604020202020204" pitchFamily="34" charset="0"/>
              <a:buChar char="•"/>
              <a:tabLst>
                <a:tab pos="540331" algn="l"/>
              </a:tabLst>
            </a:pPr>
            <a:r>
              <a:rPr lang="pt-BR" sz="4000" dirty="0" smtClean="0">
                <a:solidFill>
                  <a:schemeClr val="tx1"/>
                </a:solidFill>
              </a:rPr>
              <a:t>Soluções </a:t>
            </a:r>
            <a:r>
              <a:rPr lang="pt-BR" sz="4000" dirty="0">
                <a:solidFill>
                  <a:schemeClr val="tx1"/>
                </a:solidFill>
              </a:rPr>
              <a:t>para tratamento de efluentes  - Na solução de esgotamento sanitário é admitida fossa séptica e sumidouro. Recomenda-se utilização das soluções de tratamento de efluentes adaptados às necessidades das áreas rurais, conforme manuais, projetos e estudos desenvolvidos pela Empresa Brasileira de Pesquisa Agropecuária e Abastecimento - EMBRAPA, disponível em seu sítio eletrônico, ou soluções tecnológicas desenvolvidas por outros órgãos, empresas ou instituições de pesquisa, com atuação comprovada na área de saneamento</a:t>
            </a:r>
            <a:r>
              <a:rPr lang="pt-BR" sz="4000" dirty="0" smtClean="0">
                <a:solidFill>
                  <a:schemeClr val="tx1"/>
                </a:solidFill>
              </a:rPr>
              <a:t>.</a:t>
            </a:r>
            <a:endParaRPr lang="pt-BR" dirty="0" smtClean="0">
              <a:solidFill>
                <a:schemeClr val="tx1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37196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570593" y="1520900"/>
            <a:ext cx="10515600" cy="3641810"/>
          </a:xfrm>
        </p:spPr>
        <p:txBody>
          <a:bodyPr/>
          <a:lstStyle/>
          <a:p>
            <a:r>
              <a:rPr lang="pt-BR" dirty="0" smtClean="0"/>
              <a:t>                                                               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Obrigado!</a:t>
            </a:r>
          </a:p>
          <a:p>
            <a:pPr algn="ctr"/>
            <a:endParaRPr lang="pt-BR" dirty="0" smtClean="0">
              <a:solidFill>
                <a:schemeClr val="tx1"/>
              </a:solidFill>
            </a:endParaRPr>
          </a:p>
          <a:p>
            <a:pPr lvl="1" algn="ctr"/>
            <a:r>
              <a:rPr lang="pt-BR" dirty="0" smtClean="0">
                <a:solidFill>
                  <a:schemeClr val="tx1"/>
                </a:solidFill>
              </a:rPr>
              <a:t>Secretaria Nacional de Habitação</a:t>
            </a:r>
            <a:endParaRPr lang="pt-BR" dirty="0" smtClean="0">
              <a:solidFill>
                <a:schemeClr val="tx1"/>
              </a:solidFill>
            </a:endParaRPr>
          </a:p>
          <a:p>
            <a:pPr lvl="1" algn="ctr"/>
            <a:r>
              <a:rPr lang="pt-BR" dirty="0" smtClean="0">
                <a:solidFill>
                  <a:schemeClr val="tx1"/>
                </a:solidFill>
              </a:rPr>
              <a:t>Departamento de </a:t>
            </a:r>
            <a:r>
              <a:rPr lang="pt-BR" dirty="0">
                <a:solidFill>
                  <a:schemeClr val="tx1"/>
                </a:solidFill>
              </a:rPr>
              <a:t>H</a:t>
            </a:r>
            <a:r>
              <a:rPr lang="pt-BR" dirty="0" smtClean="0">
                <a:solidFill>
                  <a:schemeClr val="tx1"/>
                </a:solidFill>
              </a:rPr>
              <a:t>abitação Rural</a:t>
            </a:r>
          </a:p>
          <a:p>
            <a:pPr lvl="1" algn="ctr"/>
            <a:endParaRPr lang="pt-BR" dirty="0">
              <a:solidFill>
                <a:schemeClr val="tx1"/>
              </a:solidFill>
            </a:endParaRPr>
          </a:p>
          <a:p>
            <a:pPr lvl="1" algn="ctr"/>
            <a:r>
              <a:rPr lang="pt-BR" dirty="0" smtClean="0">
                <a:solidFill>
                  <a:schemeClr val="tx1"/>
                </a:solidFill>
                <a:hlinkClick r:id="rId2"/>
              </a:rPr>
              <a:t>snh.dhr@cidades.gov.br</a:t>
            </a:r>
            <a:endParaRPr lang="pt-BR" dirty="0" smtClean="0">
              <a:solidFill>
                <a:schemeClr val="tx1"/>
              </a:solidFill>
            </a:endParaRPr>
          </a:p>
          <a:p>
            <a:pPr lvl="1" algn="ctr"/>
            <a:r>
              <a:rPr lang="pt-BR" dirty="0" smtClean="0">
                <a:solidFill>
                  <a:schemeClr val="tx1"/>
                </a:solidFill>
              </a:rPr>
              <a:t>61-2034 4449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33548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1565</TotalTime>
  <Words>1026</Words>
  <Application>Microsoft Office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Times New Roman</vt:lpstr>
      <vt:lpstr>Tema do Office</vt:lpstr>
      <vt:lpstr>Saneamento Básico nas Ações e Projetos de Habitação Rural </vt:lpstr>
      <vt:lpstr>Programa Minha Casa, Minha Vida Rural – MCMV Rural</vt:lpstr>
      <vt:lpstr>Programa Minha Casa, Minha Vida Rural – MCMV Rural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Jose Cristiano Rilling da Nova Cruz</cp:lastModifiedBy>
  <cp:revision>38</cp:revision>
  <dcterms:created xsi:type="dcterms:W3CDTF">2024-10-07T13:21:59Z</dcterms:created>
  <dcterms:modified xsi:type="dcterms:W3CDTF">2024-11-20T21:45:55Z</dcterms:modified>
</cp:coreProperties>
</file>