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9" r:id="rId2"/>
    <p:sldId id="256" r:id="rId3"/>
    <p:sldId id="277" r:id="rId4"/>
    <p:sldId id="295" r:id="rId5"/>
    <p:sldId id="265" r:id="rId6"/>
    <p:sldId id="274" r:id="rId7"/>
    <p:sldId id="264" r:id="rId8"/>
    <p:sldId id="269" r:id="rId9"/>
    <p:sldId id="275" r:id="rId10"/>
    <p:sldId id="299" r:id="rId11"/>
    <p:sldId id="271" r:id="rId12"/>
    <p:sldId id="270" r:id="rId13"/>
    <p:sldId id="276" r:id="rId14"/>
    <p:sldId id="290" r:id="rId15"/>
    <p:sldId id="288" r:id="rId16"/>
    <p:sldId id="286" r:id="rId17"/>
    <p:sldId id="289" r:id="rId18"/>
    <p:sldId id="301" r:id="rId19"/>
    <p:sldId id="294" r:id="rId20"/>
    <p:sldId id="302" r:id="rId21"/>
    <p:sldId id="293" r:id="rId22"/>
    <p:sldId id="285" r:id="rId23"/>
    <p:sldId id="296" r:id="rId24"/>
    <p:sldId id="303" r:id="rId25"/>
    <p:sldId id="306" r:id="rId26"/>
    <p:sldId id="257" r:id="rId27"/>
    <p:sldId id="258" r:id="rId28"/>
    <p:sldId id="263" r:id="rId29"/>
    <p:sldId id="261" r:id="rId30"/>
    <p:sldId id="310" r:id="rId31"/>
    <p:sldId id="311" r:id="rId32"/>
    <p:sldId id="262" r:id="rId33"/>
    <p:sldId id="312" r:id="rId34"/>
    <p:sldId id="260" r:id="rId35"/>
    <p:sldId id="268" r:id="rId36"/>
    <p:sldId id="267" r:id="rId37"/>
    <p:sldId id="314" r:id="rId38"/>
    <p:sldId id="315" r:id="rId39"/>
    <p:sldId id="266" r:id="rId4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1EA"/>
    <a:srgbClr val="2310B0"/>
    <a:srgbClr val="58C4BB"/>
    <a:srgbClr val="1C2F8E"/>
    <a:srgbClr val="F4B183"/>
    <a:srgbClr val="0077B9"/>
    <a:srgbClr val="6D89FF"/>
    <a:srgbClr val="849BFF"/>
    <a:srgbClr val="F6F9F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620AFA-FF2A-C2CF-5551-3A535B5DF0B7}" v="8" dt="2024-11-20T15:00:37.954"/>
    <p1510:client id="{72CD9145-C8BC-AEAB-426D-96472EABB725}" v="105" dt="2024-11-20T14:17:28.169"/>
    <p1510:client id="{88E4377B-9684-DE95-5AC0-D09C1295E67F}" v="280" dt="2024-11-19T15:36:48.792"/>
    <p1510:client id="{B159C41F-0461-DFF0-6268-B06503D16EA4}" v="46" dt="2024-11-20T21:34:17.040"/>
    <p1510:client id="{BF060F3F-DCB3-3F40-F7A1-B195A59A693F}" v="2188" dt="2024-11-19T16:09:39.839"/>
    <p1510:client id="{DC3431B2-CCC9-8332-E668-CDC8B589CDFE}" v="410" dt="2024-11-20T13:27:13.561"/>
    <p1510:client id="{FC655284-B40A-DF1F-9968-EC36736CC40B}" v="184" dt="2024-11-19T20:47:50.919"/>
    <p1510:client id="{FCF21FD6-C0BF-6A65-D819-386BB967C1D6}" v="242" dt="2024-11-19T18:53:35.7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49DF38-0520-4B03-8192-C9686C78AF9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CACB033-82F1-43C0-952C-63E2B37A6F66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pt-BR" sz="1400" b="1">
              <a:solidFill>
                <a:schemeClr val="tx1"/>
              </a:solidFill>
            </a:rPr>
            <a:t>Análise saneamento básico nos 4 componentes com base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pt-BR" sz="1400" b="1">
              <a:solidFill>
                <a:schemeClr val="tx1"/>
              </a:solidFill>
            </a:rPr>
            <a:t>IBGE, </a:t>
          </a:r>
          <a:r>
            <a:rPr lang="pt-BR" sz="1400" b="1" err="1">
              <a:solidFill>
                <a:schemeClr val="tx1"/>
              </a:solidFill>
            </a:rPr>
            <a:t>Sinisa</a:t>
          </a:r>
          <a:r>
            <a:rPr lang="pt-BR" sz="1400" b="1">
              <a:solidFill>
                <a:schemeClr val="tx1"/>
              </a:solidFill>
            </a:rPr>
            <a:t>, SVSA, SESAI</a:t>
          </a:r>
          <a:r>
            <a:rPr lang="pt-BR" sz="1400" b="1">
              <a:solidFill>
                <a:schemeClr val="tx1"/>
              </a:solidFill>
              <a:latin typeface="Calibri Light" panose="020F0302020204030204"/>
            </a:rPr>
            <a:t>, etc</a:t>
          </a:r>
          <a:endParaRPr lang="pt-BR" sz="1400" b="1">
            <a:solidFill>
              <a:schemeClr val="tx1"/>
            </a:solidFill>
          </a:endParaRPr>
        </a:p>
      </dgm:t>
    </dgm:pt>
    <dgm:pt modelId="{084858C3-753E-4D07-BB2A-B8CF7100B334}" type="parTrans" cxnId="{1BAAE55C-A54E-47FB-A1AE-3493ACB2C915}">
      <dgm:prSet/>
      <dgm:spPr/>
      <dgm:t>
        <a:bodyPr/>
        <a:lstStyle/>
        <a:p>
          <a:endParaRPr lang="pt-BR"/>
        </a:p>
      </dgm:t>
    </dgm:pt>
    <dgm:pt modelId="{48A73FEC-16A2-4E79-98D6-667234FE35EC}" type="sibTrans" cxnId="{1BAAE55C-A54E-47FB-A1AE-3493ACB2C915}">
      <dgm:prSet/>
      <dgm:spPr/>
      <dgm:t>
        <a:bodyPr/>
        <a:lstStyle/>
        <a:p>
          <a:endParaRPr lang="pt-BR"/>
        </a:p>
      </dgm:t>
    </dgm:pt>
    <dgm:pt modelId="{7E1801F6-71DF-41FA-BA16-C21B3A77489B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pt-BR" sz="1200" b="1">
              <a:solidFill>
                <a:schemeClr val="tx1"/>
              </a:solidFill>
            </a:rPr>
            <a:t>Análise histórica investimentos onerosos e não onerosos em saneamento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pt-BR" sz="1200" b="1">
              <a:solidFill>
                <a:schemeClr val="tx1"/>
              </a:solidFill>
              <a:latin typeface="Calibri Light" panose="020F0302020204030204"/>
            </a:rPr>
            <a:t>dados</a:t>
          </a:r>
          <a:r>
            <a:rPr lang="pt-BR" sz="1200" b="1">
              <a:solidFill>
                <a:schemeClr val="tx1"/>
              </a:solidFill>
            </a:rPr>
            <a:t> </a:t>
          </a:r>
          <a:r>
            <a:rPr lang="pt-BR" sz="1200" b="1">
              <a:solidFill>
                <a:schemeClr val="tx1"/>
              </a:solidFill>
              <a:latin typeface="Calibri Light" panose="020F0302020204030204"/>
            </a:rPr>
            <a:t>da SNSA</a:t>
          </a:r>
          <a:r>
            <a:rPr lang="pt-BR" sz="1200" b="1">
              <a:solidFill>
                <a:schemeClr val="tx1"/>
              </a:solidFill>
            </a:rPr>
            <a:t>, </a:t>
          </a:r>
          <a:r>
            <a:rPr lang="pt-BR" sz="1200" b="1" err="1">
              <a:solidFill>
                <a:schemeClr val="tx1"/>
              </a:solidFill>
            </a:rPr>
            <a:t>Sinisa</a:t>
          </a:r>
          <a:r>
            <a:rPr lang="pt-BR" sz="1200" b="1">
              <a:solidFill>
                <a:schemeClr val="tx1"/>
              </a:solidFill>
            </a:rPr>
            <a:t> e </a:t>
          </a:r>
          <a:r>
            <a:rPr lang="pt-BR" sz="1200" b="1">
              <a:solidFill>
                <a:schemeClr val="tx1"/>
              </a:solidFill>
              <a:latin typeface="Calibri Light" panose="020F0302020204030204"/>
            </a:rPr>
            <a:t>outros</a:t>
          </a:r>
          <a:r>
            <a:rPr lang="pt-BR" sz="1200" b="1">
              <a:solidFill>
                <a:schemeClr val="tx1"/>
              </a:solidFill>
            </a:rPr>
            <a:t> </a:t>
          </a:r>
          <a:r>
            <a:rPr lang="pt-BR" sz="1200" b="1">
              <a:solidFill>
                <a:schemeClr val="tx1"/>
              </a:solidFill>
              <a:latin typeface="Calibri Light" panose="020F0302020204030204"/>
            </a:rPr>
            <a:t>solicitados</a:t>
          </a:r>
          <a:r>
            <a:rPr lang="pt-BR" sz="1200" b="1">
              <a:solidFill>
                <a:schemeClr val="tx1"/>
              </a:solidFill>
            </a:rPr>
            <a:t> ao MS,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pt-BR" sz="1200" b="1">
              <a:solidFill>
                <a:schemeClr val="tx1"/>
              </a:solidFill>
            </a:rPr>
            <a:t>MIDR, MDS, BNDES, </a:t>
          </a:r>
          <a:r>
            <a:rPr lang="pt-BR" sz="1200" b="1">
              <a:solidFill>
                <a:schemeClr val="tx1"/>
              </a:solidFill>
              <a:latin typeface="Calibri Light" panose="020F0302020204030204"/>
            </a:rPr>
            <a:t>CCFGTS, etc</a:t>
          </a:r>
          <a:endParaRPr lang="pt-BR" sz="1200" b="1">
            <a:solidFill>
              <a:schemeClr val="tx1"/>
            </a:solidFill>
          </a:endParaRPr>
        </a:p>
      </dgm:t>
    </dgm:pt>
    <dgm:pt modelId="{BC16A65C-92DD-4DD1-9C46-CD29B9A88367}" type="parTrans" cxnId="{FDE2B443-6173-4A75-B548-780FAD2D7383}">
      <dgm:prSet/>
      <dgm:spPr/>
      <dgm:t>
        <a:bodyPr/>
        <a:lstStyle/>
        <a:p>
          <a:endParaRPr lang="pt-BR"/>
        </a:p>
      </dgm:t>
    </dgm:pt>
    <dgm:pt modelId="{B8607566-3B01-4465-9793-20D287C20317}" type="sibTrans" cxnId="{FDE2B443-6173-4A75-B548-780FAD2D7383}">
      <dgm:prSet/>
      <dgm:spPr/>
      <dgm:t>
        <a:bodyPr/>
        <a:lstStyle/>
        <a:p>
          <a:endParaRPr lang="pt-BR"/>
        </a:p>
      </dgm:t>
    </dgm:pt>
    <dgm:pt modelId="{18D84381-B477-43D1-8F8A-92ED80E4D919}">
      <dgm:prSet phldrT="[Texto]"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pt-BR" sz="1400" b="1">
              <a:solidFill>
                <a:schemeClr val="tx1"/>
              </a:solidFill>
            </a:rPr>
            <a:t>Revisão </a:t>
          </a:r>
          <a:r>
            <a:rPr lang="pt-BR" sz="1400" b="1">
              <a:solidFill>
                <a:schemeClr val="tx1"/>
              </a:solidFill>
              <a:latin typeface="Calibri Light" panose="020F0302020204030204"/>
            </a:rPr>
            <a:t>dos 29</a:t>
          </a:r>
          <a:r>
            <a:rPr lang="pt-BR" sz="1400" b="1">
              <a:solidFill>
                <a:schemeClr val="tx1"/>
              </a:solidFill>
            </a:rPr>
            <a:t> indicadores e suas respectivas metas</a:t>
          </a:r>
        </a:p>
      </dgm:t>
    </dgm:pt>
    <dgm:pt modelId="{4B344D32-06A4-4247-88A8-A0C7A54F99B0}" type="parTrans" cxnId="{0389E0CA-EC23-41B0-8797-528156304834}">
      <dgm:prSet/>
      <dgm:spPr/>
      <dgm:t>
        <a:bodyPr/>
        <a:lstStyle/>
        <a:p>
          <a:endParaRPr lang="pt-BR"/>
        </a:p>
      </dgm:t>
    </dgm:pt>
    <dgm:pt modelId="{6C752BEE-BDC2-4F87-AAEC-9302FC97368D}" type="sibTrans" cxnId="{0389E0CA-EC23-41B0-8797-528156304834}">
      <dgm:prSet/>
      <dgm:spPr/>
      <dgm:t>
        <a:bodyPr/>
        <a:lstStyle/>
        <a:p>
          <a:endParaRPr lang="pt-BR"/>
        </a:p>
      </dgm:t>
    </dgm:pt>
    <dgm:pt modelId="{B011E71D-C6D6-41F2-8911-11A706B7867D}">
      <dgm:prSet/>
      <dgm:spPr/>
      <dgm:t>
        <a:bodyPr/>
        <a:lstStyle/>
        <a:p>
          <a:endParaRPr lang="pt-BR"/>
        </a:p>
      </dgm:t>
    </dgm:pt>
    <dgm:pt modelId="{B2FF298F-21A8-474A-A9C6-6AEEAB824C0B}" type="parTrans" cxnId="{C937752A-2577-4420-8694-BECF87AF459F}">
      <dgm:prSet/>
      <dgm:spPr/>
      <dgm:t>
        <a:bodyPr/>
        <a:lstStyle/>
        <a:p>
          <a:endParaRPr lang="pt-BR"/>
        </a:p>
      </dgm:t>
    </dgm:pt>
    <dgm:pt modelId="{AB1DBF11-6991-4576-AB4E-B041857B5DC0}" type="sibTrans" cxnId="{C937752A-2577-4420-8694-BECF87AF459F}">
      <dgm:prSet/>
      <dgm:spPr/>
      <dgm:t>
        <a:bodyPr/>
        <a:lstStyle/>
        <a:p>
          <a:endParaRPr lang="pt-BR"/>
        </a:p>
      </dgm:t>
    </dgm:pt>
    <dgm:pt modelId="{18204E83-D7A2-4A1B-99D5-AD1A69A1F07C}">
      <dgm:prSet/>
      <dgm:spPr/>
      <dgm:t>
        <a:bodyPr/>
        <a:lstStyle/>
        <a:p>
          <a:endParaRPr lang="pt-BR"/>
        </a:p>
      </dgm:t>
    </dgm:pt>
    <dgm:pt modelId="{E96A234A-6E0C-4691-AA31-8C53023387B2}" type="parTrans" cxnId="{13923C64-E12D-4D14-A336-7A9564ED88F6}">
      <dgm:prSet/>
      <dgm:spPr/>
      <dgm:t>
        <a:bodyPr/>
        <a:lstStyle/>
        <a:p>
          <a:endParaRPr lang="pt-BR"/>
        </a:p>
      </dgm:t>
    </dgm:pt>
    <dgm:pt modelId="{9D2E51A0-584F-448C-A319-66DEDE28CABC}" type="sibTrans" cxnId="{13923C64-E12D-4D14-A336-7A9564ED88F6}">
      <dgm:prSet/>
      <dgm:spPr/>
      <dgm:t>
        <a:bodyPr/>
        <a:lstStyle/>
        <a:p>
          <a:endParaRPr lang="pt-BR"/>
        </a:p>
      </dgm:t>
    </dgm:pt>
    <dgm:pt modelId="{D1B11CCC-74BD-4C05-93F8-CA8BB861F70C}">
      <dgm:prSet/>
      <dgm:spPr/>
      <dgm:t>
        <a:bodyPr/>
        <a:lstStyle/>
        <a:p>
          <a:endParaRPr lang="pt-BR"/>
        </a:p>
      </dgm:t>
    </dgm:pt>
    <dgm:pt modelId="{B7FA3002-3AC5-47C5-9A4B-9CD56FE1192F}" type="parTrans" cxnId="{FA229F01-B361-4B3F-8FDB-77E1E6CAD227}">
      <dgm:prSet/>
      <dgm:spPr/>
      <dgm:t>
        <a:bodyPr/>
        <a:lstStyle/>
        <a:p>
          <a:endParaRPr lang="pt-BR"/>
        </a:p>
      </dgm:t>
    </dgm:pt>
    <dgm:pt modelId="{5FD1A3B7-DB0E-4B27-A910-36BD378E4F36}" type="sibTrans" cxnId="{FA229F01-B361-4B3F-8FDB-77E1E6CAD227}">
      <dgm:prSet/>
      <dgm:spPr/>
      <dgm:t>
        <a:bodyPr/>
        <a:lstStyle/>
        <a:p>
          <a:endParaRPr lang="pt-BR"/>
        </a:p>
      </dgm:t>
    </dgm:pt>
    <dgm:pt modelId="{64F7DA9A-A998-4F5A-9171-F624AC303313}">
      <dgm:prSet/>
      <dgm:spPr/>
      <dgm:t>
        <a:bodyPr/>
        <a:lstStyle/>
        <a:p>
          <a:endParaRPr lang="pt-BR"/>
        </a:p>
      </dgm:t>
    </dgm:pt>
    <dgm:pt modelId="{745C36AB-EE96-491A-A3EE-C9B1902D8DDA}" type="parTrans" cxnId="{912B4100-AB8F-4424-B94D-7AD40369E1A9}">
      <dgm:prSet/>
      <dgm:spPr/>
      <dgm:t>
        <a:bodyPr/>
        <a:lstStyle/>
        <a:p>
          <a:endParaRPr lang="pt-BR"/>
        </a:p>
      </dgm:t>
    </dgm:pt>
    <dgm:pt modelId="{D38A46C0-F051-4CA6-A5B8-0027876A9842}" type="sibTrans" cxnId="{912B4100-AB8F-4424-B94D-7AD40369E1A9}">
      <dgm:prSet/>
      <dgm:spPr/>
      <dgm:t>
        <a:bodyPr/>
        <a:lstStyle/>
        <a:p>
          <a:endParaRPr lang="pt-BR"/>
        </a:p>
      </dgm:t>
    </dgm:pt>
    <dgm:pt modelId="{9347DF01-B7F0-4B1C-ABE0-4874DC73B905}" type="pres">
      <dgm:prSet presAssocID="{4549DF38-0520-4B03-8192-C9686C78AF90}" presName="Name0" presStyleCnt="0">
        <dgm:presLayoutVars>
          <dgm:dir/>
          <dgm:resizeHandles val="exact"/>
        </dgm:presLayoutVars>
      </dgm:prSet>
      <dgm:spPr/>
    </dgm:pt>
    <dgm:pt modelId="{E9E479E8-2F6E-478A-9DC9-F279A4B2D9A0}" type="pres">
      <dgm:prSet presAssocID="{0CACB033-82F1-43C0-952C-63E2B37A6F66}" presName="node" presStyleLbl="node1" presStyleIdx="0" presStyleCnt="7">
        <dgm:presLayoutVars>
          <dgm:bulletEnabled val="1"/>
        </dgm:presLayoutVars>
      </dgm:prSet>
      <dgm:spPr/>
    </dgm:pt>
    <dgm:pt modelId="{C06F9B5A-D432-4497-8123-BFB190EF274F}" type="pres">
      <dgm:prSet presAssocID="{48A73FEC-16A2-4E79-98D6-667234FE35EC}" presName="sibTrans" presStyleLbl="sibTrans2D1" presStyleIdx="0" presStyleCnt="6"/>
      <dgm:spPr/>
    </dgm:pt>
    <dgm:pt modelId="{E69A492A-AAB2-4082-920B-2063301DC797}" type="pres">
      <dgm:prSet presAssocID="{48A73FEC-16A2-4E79-98D6-667234FE35EC}" presName="connectorText" presStyleLbl="sibTrans2D1" presStyleIdx="0" presStyleCnt="6"/>
      <dgm:spPr/>
    </dgm:pt>
    <dgm:pt modelId="{6D5FDBFF-176B-45CC-B384-4795D1315DA5}" type="pres">
      <dgm:prSet presAssocID="{7E1801F6-71DF-41FA-BA16-C21B3A77489B}" presName="node" presStyleLbl="node1" presStyleIdx="1" presStyleCnt="7">
        <dgm:presLayoutVars>
          <dgm:bulletEnabled val="1"/>
        </dgm:presLayoutVars>
      </dgm:prSet>
      <dgm:spPr/>
    </dgm:pt>
    <dgm:pt modelId="{8678CE7F-DFCC-4BC7-9753-19D04861C987}" type="pres">
      <dgm:prSet presAssocID="{B8607566-3B01-4465-9793-20D287C20317}" presName="sibTrans" presStyleLbl="sibTrans2D1" presStyleIdx="1" presStyleCnt="6"/>
      <dgm:spPr/>
    </dgm:pt>
    <dgm:pt modelId="{CF748F20-8EAD-4794-B1A9-7A209D7BB599}" type="pres">
      <dgm:prSet presAssocID="{B8607566-3B01-4465-9793-20D287C20317}" presName="connectorText" presStyleLbl="sibTrans2D1" presStyleIdx="1" presStyleCnt="6"/>
      <dgm:spPr/>
    </dgm:pt>
    <dgm:pt modelId="{DBCDB6F4-C24A-4F51-9223-98C65DDBEDBF}" type="pres">
      <dgm:prSet presAssocID="{18D84381-B477-43D1-8F8A-92ED80E4D919}" presName="node" presStyleLbl="node1" presStyleIdx="2" presStyleCnt="7">
        <dgm:presLayoutVars>
          <dgm:bulletEnabled val="1"/>
        </dgm:presLayoutVars>
      </dgm:prSet>
      <dgm:spPr/>
    </dgm:pt>
    <dgm:pt modelId="{34494277-D738-422C-AA54-2D4307D733F9}" type="pres">
      <dgm:prSet presAssocID="{6C752BEE-BDC2-4F87-AAEC-9302FC97368D}" presName="sibTrans" presStyleLbl="sibTrans2D1" presStyleIdx="2" presStyleCnt="6"/>
      <dgm:spPr/>
    </dgm:pt>
    <dgm:pt modelId="{11E38F8E-7506-49A0-A435-597F9C997CB9}" type="pres">
      <dgm:prSet presAssocID="{6C752BEE-BDC2-4F87-AAEC-9302FC97368D}" presName="connectorText" presStyleLbl="sibTrans2D1" presStyleIdx="2" presStyleCnt="6"/>
      <dgm:spPr/>
    </dgm:pt>
    <dgm:pt modelId="{C9D46EA8-5666-4F18-ACBF-69CC827B33D4}" type="pres">
      <dgm:prSet presAssocID="{B011E71D-C6D6-41F2-8911-11A706B7867D}" presName="node" presStyleLbl="node1" presStyleIdx="3" presStyleCnt="7">
        <dgm:presLayoutVars>
          <dgm:bulletEnabled val="1"/>
        </dgm:presLayoutVars>
      </dgm:prSet>
      <dgm:spPr/>
    </dgm:pt>
    <dgm:pt modelId="{BFD0A077-EDBB-4F0D-B8C9-3477EC19C7AC}" type="pres">
      <dgm:prSet presAssocID="{AB1DBF11-6991-4576-AB4E-B041857B5DC0}" presName="sibTrans" presStyleLbl="sibTrans2D1" presStyleIdx="3" presStyleCnt="6"/>
      <dgm:spPr/>
    </dgm:pt>
    <dgm:pt modelId="{160A9477-5591-4680-84E8-274EFD9B5EC7}" type="pres">
      <dgm:prSet presAssocID="{AB1DBF11-6991-4576-AB4E-B041857B5DC0}" presName="connectorText" presStyleLbl="sibTrans2D1" presStyleIdx="3" presStyleCnt="6"/>
      <dgm:spPr/>
    </dgm:pt>
    <dgm:pt modelId="{910C277F-A7F2-437A-B08E-AC847B589F9B}" type="pres">
      <dgm:prSet presAssocID="{18204E83-D7A2-4A1B-99D5-AD1A69A1F07C}" presName="node" presStyleLbl="node1" presStyleIdx="4" presStyleCnt="7">
        <dgm:presLayoutVars>
          <dgm:bulletEnabled val="1"/>
        </dgm:presLayoutVars>
      </dgm:prSet>
      <dgm:spPr/>
    </dgm:pt>
    <dgm:pt modelId="{A26BBCD9-7F59-4E9F-9301-01C731A603DE}" type="pres">
      <dgm:prSet presAssocID="{9D2E51A0-584F-448C-A319-66DEDE28CABC}" presName="sibTrans" presStyleLbl="sibTrans2D1" presStyleIdx="4" presStyleCnt="6"/>
      <dgm:spPr/>
    </dgm:pt>
    <dgm:pt modelId="{E2ED12BF-A7A4-49AA-9A56-508576851441}" type="pres">
      <dgm:prSet presAssocID="{9D2E51A0-584F-448C-A319-66DEDE28CABC}" presName="connectorText" presStyleLbl="sibTrans2D1" presStyleIdx="4" presStyleCnt="6"/>
      <dgm:spPr/>
    </dgm:pt>
    <dgm:pt modelId="{39CA4B69-3CB9-476D-A58F-98E1280BD234}" type="pres">
      <dgm:prSet presAssocID="{D1B11CCC-74BD-4C05-93F8-CA8BB861F70C}" presName="node" presStyleLbl="node1" presStyleIdx="5" presStyleCnt="7">
        <dgm:presLayoutVars>
          <dgm:bulletEnabled val="1"/>
        </dgm:presLayoutVars>
      </dgm:prSet>
      <dgm:spPr/>
    </dgm:pt>
    <dgm:pt modelId="{EE17D4C2-C8CD-43AD-9520-3E740243325B}" type="pres">
      <dgm:prSet presAssocID="{5FD1A3B7-DB0E-4B27-A910-36BD378E4F36}" presName="sibTrans" presStyleLbl="sibTrans2D1" presStyleIdx="5" presStyleCnt="6"/>
      <dgm:spPr/>
    </dgm:pt>
    <dgm:pt modelId="{8AF82F36-39E7-455D-A457-1E7042FFC49B}" type="pres">
      <dgm:prSet presAssocID="{5FD1A3B7-DB0E-4B27-A910-36BD378E4F36}" presName="connectorText" presStyleLbl="sibTrans2D1" presStyleIdx="5" presStyleCnt="6"/>
      <dgm:spPr/>
    </dgm:pt>
    <dgm:pt modelId="{393CD0E3-1DBA-48E2-A620-C2C67D3D8FB1}" type="pres">
      <dgm:prSet presAssocID="{64F7DA9A-A998-4F5A-9171-F624AC303313}" presName="node" presStyleLbl="node1" presStyleIdx="6" presStyleCnt="7">
        <dgm:presLayoutVars>
          <dgm:bulletEnabled val="1"/>
        </dgm:presLayoutVars>
      </dgm:prSet>
      <dgm:spPr/>
    </dgm:pt>
  </dgm:ptLst>
  <dgm:cxnLst>
    <dgm:cxn modelId="{912B4100-AB8F-4424-B94D-7AD40369E1A9}" srcId="{4549DF38-0520-4B03-8192-C9686C78AF90}" destId="{64F7DA9A-A998-4F5A-9171-F624AC303313}" srcOrd="6" destOrd="0" parTransId="{745C36AB-EE96-491A-A3EE-C9B1902D8DDA}" sibTransId="{D38A46C0-F051-4CA6-A5B8-0027876A9842}"/>
    <dgm:cxn modelId="{FA229F01-B361-4B3F-8FDB-77E1E6CAD227}" srcId="{4549DF38-0520-4B03-8192-C9686C78AF90}" destId="{D1B11CCC-74BD-4C05-93F8-CA8BB861F70C}" srcOrd="5" destOrd="0" parTransId="{B7FA3002-3AC5-47C5-9A4B-9CD56FE1192F}" sibTransId="{5FD1A3B7-DB0E-4B27-A910-36BD378E4F36}"/>
    <dgm:cxn modelId="{65515414-B7FC-4EF0-A631-ADE9B97FE214}" type="presOf" srcId="{64F7DA9A-A998-4F5A-9171-F624AC303313}" destId="{393CD0E3-1DBA-48E2-A620-C2C67D3D8FB1}" srcOrd="0" destOrd="0" presId="urn:microsoft.com/office/officeart/2005/8/layout/process1"/>
    <dgm:cxn modelId="{74F9C123-0E29-410D-A3AB-19E1232C5855}" type="presOf" srcId="{B011E71D-C6D6-41F2-8911-11A706B7867D}" destId="{C9D46EA8-5666-4F18-ACBF-69CC827B33D4}" srcOrd="0" destOrd="0" presId="urn:microsoft.com/office/officeart/2005/8/layout/process1"/>
    <dgm:cxn modelId="{C937752A-2577-4420-8694-BECF87AF459F}" srcId="{4549DF38-0520-4B03-8192-C9686C78AF90}" destId="{B011E71D-C6D6-41F2-8911-11A706B7867D}" srcOrd="3" destOrd="0" parTransId="{B2FF298F-21A8-474A-A9C6-6AEEAB824C0B}" sibTransId="{AB1DBF11-6991-4576-AB4E-B041857B5DC0}"/>
    <dgm:cxn modelId="{19339D2E-0C81-4358-BC46-421A7D35E9BB}" type="presOf" srcId="{6C752BEE-BDC2-4F87-AAEC-9302FC97368D}" destId="{11E38F8E-7506-49A0-A435-597F9C997CB9}" srcOrd="1" destOrd="0" presId="urn:microsoft.com/office/officeart/2005/8/layout/process1"/>
    <dgm:cxn modelId="{1BAAE55C-A54E-47FB-A1AE-3493ACB2C915}" srcId="{4549DF38-0520-4B03-8192-C9686C78AF90}" destId="{0CACB033-82F1-43C0-952C-63E2B37A6F66}" srcOrd="0" destOrd="0" parTransId="{084858C3-753E-4D07-BB2A-B8CF7100B334}" sibTransId="{48A73FEC-16A2-4E79-98D6-667234FE35EC}"/>
    <dgm:cxn modelId="{F7806462-3C0A-487B-ADFE-5745CBBE92A1}" type="presOf" srcId="{18D84381-B477-43D1-8F8A-92ED80E4D919}" destId="{DBCDB6F4-C24A-4F51-9223-98C65DDBEDBF}" srcOrd="0" destOrd="0" presId="urn:microsoft.com/office/officeart/2005/8/layout/process1"/>
    <dgm:cxn modelId="{A72BF542-FE3A-4B85-A279-FF9E99D26B5C}" type="presOf" srcId="{D1B11CCC-74BD-4C05-93F8-CA8BB861F70C}" destId="{39CA4B69-3CB9-476D-A58F-98E1280BD234}" srcOrd="0" destOrd="0" presId="urn:microsoft.com/office/officeart/2005/8/layout/process1"/>
    <dgm:cxn modelId="{FDE2B443-6173-4A75-B548-780FAD2D7383}" srcId="{4549DF38-0520-4B03-8192-C9686C78AF90}" destId="{7E1801F6-71DF-41FA-BA16-C21B3A77489B}" srcOrd="1" destOrd="0" parTransId="{BC16A65C-92DD-4DD1-9C46-CD29B9A88367}" sibTransId="{B8607566-3B01-4465-9793-20D287C20317}"/>
    <dgm:cxn modelId="{13923C64-E12D-4D14-A336-7A9564ED88F6}" srcId="{4549DF38-0520-4B03-8192-C9686C78AF90}" destId="{18204E83-D7A2-4A1B-99D5-AD1A69A1F07C}" srcOrd="4" destOrd="0" parTransId="{E96A234A-6E0C-4691-AA31-8C53023387B2}" sibTransId="{9D2E51A0-584F-448C-A319-66DEDE28CABC}"/>
    <dgm:cxn modelId="{AB49A858-B414-40D1-971E-03F17DF4C63E}" type="presOf" srcId="{0CACB033-82F1-43C0-952C-63E2B37A6F66}" destId="{E9E479E8-2F6E-478A-9DC9-F279A4B2D9A0}" srcOrd="0" destOrd="0" presId="urn:microsoft.com/office/officeart/2005/8/layout/process1"/>
    <dgm:cxn modelId="{A5BE8483-8D88-4C47-874B-24A8FB43792C}" type="presOf" srcId="{6C752BEE-BDC2-4F87-AAEC-9302FC97368D}" destId="{34494277-D738-422C-AA54-2D4307D733F9}" srcOrd="0" destOrd="0" presId="urn:microsoft.com/office/officeart/2005/8/layout/process1"/>
    <dgm:cxn modelId="{DEA63984-79FB-4512-A8D7-7002B2A339B4}" type="presOf" srcId="{18204E83-D7A2-4A1B-99D5-AD1A69A1F07C}" destId="{910C277F-A7F2-437A-B08E-AC847B589F9B}" srcOrd="0" destOrd="0" presId="urn:microsoft.com/office/officeart/2005/8/layout/process1"/>
    <dgm:cxn modelId="{07F2C38F-47AE-4780-94B1-02FD556F5A4F}" type="presOf" srcId="{B8607566-3B01-4465-9793-20D287C20317}" destId="{8678CE7F-DFCC-4BC7-9753-19D04861C987}" srcOrd="0" destOrd="0" presId="urn:microsoft.com/office/officeart/2005/8/layout/process1"/>
    <dgm:cxn modelId="{10F80F95-1FB9-49C4-BCF3-4E0FC4170396}" type="presOf" srcId="{48A73FEC-16A2-4E79-98D6-667234FE35EC}" destId="{C06F9B5A-D432-4497-8123-BFB190EF274F}" srcOrd="0" destOrd="0" presId="urn:microsoft.com/office/officeart/2005/8/layout/process1"/>
    <dgm:cxn modelId="{3A3CB798-CBC9-4C05-AB7A-04ADE42C3567}" type="presOf" srcId="{5FD1A3B7-DB0E-4B27-A910-36BD378E4F36}" destId="{EE17D4C2-C8CD-43AD-9520-3E740243325B}" srcOrd="0" destOrd="0" presId="urn:microsoft.com/office/officeart/2005/8/layout/process1"/>
    <dgm:cxn modelId="{DC537499-8ECA-4119-8A59-EF6146914BA2}" type="presOf" srcId="{AB1DBF11-6991-4576-AB4E-B041857B5DC0}" destId="{160A9477-5591-4680-84E8-274EFD9B5EC7}" srcOrd="1" destOrd="0" presId="urn:microsoft.com/office/officeart/2005/8/layout/process1"/>
    <dgm:cxn modelId="{8539CBA8-E4B9-402E-8CB3-4FD39FEE70ED}" type="presOf" srcId="{5FD1A3B7-DB0E-4B27-A910-36BD378E4F36}" destId="{8AF82F36-39E7-455D-A457-1E7042FFC49B}" srcOrd="1" destOrd="0" presId="urn:microsoft.com/office/officeart/2005/8/layout/process1"/>
    <dgm:cxn modelId="{CC3249AA-0172-4CC6-920C-1030372E9434}" type="presOf" srcId="{7E1801F6-71DF-41FA-BA16-C21B3A77489B}" destId="{6D5FDBFF-176B-45CC-B384-4795D1315DA5}" srcOrd="0" destOrd="0" presId="urn:microsoft.com/office/officeart/2005/8/layout/process1"/>
    <dgm:cxn modelId="{9596E1AE-E642-4F56-BF0F-FF9F759192F2}" type="presOf" srcId="{B8607566-3B01-4465-9793-20D287C20317}" destId="{CF748F20-8EAD-4794-B1A9-7A209D7BB599}" srcOrd="1" destOrd="0" presId="urn:microsoft.com/office/officeart/2005/8/layout/process1"/>
    <dgm:cxn modelId="{37B142BE-F0E9-4D5C-85EE-92721FC71DBA}" type="presOf" srcId="{AB1DBF11-6991-4576-AB4E-B041857B5DC0}" destId="{BFD0A077-EDBB-4F0D-B8C9-3477EC19C7AC}" srcOrd="0" destOrd="0" presId="urn:microsoft.com/office/officeart/2005/8/layout/process1"/>
    <dgm:cxn modelId="{0389E0CA-EC23-41B0-8797-528156304834}" srcId="{4549DF38-0520-4B03-8192-C9686C78AF90}" destId="{18D84381-B477-43D1-8F8A-92ED80E4D919}" srcOrd="2" destOrd="0" parTransId="{4B344D32-06A4-4247-88A8-A0C7A54F99B0}" sibTransId="{6C752BEE-BDC2-4F87-AAEC-9302FC97368D}"/>
    <dgm:cxn modelId="{1568BDD3-F442-498A-8BC1-38D95C4321E2}" type="presOf" srcId="{9D2E51A0-584F-448C-A319-66DEDE28CABC}" destId="{A26BBCD9-7F59-4E9F-9301-01C731A603DE}" srcOrd="0" destOrd="0" presId="urn:microsoft.com/office/officeart/2005/8/layout/process1"/>
    <dgm:cxn modelId="{4B7397E1-0E56-423D-A906-748801C755B8}" type="presOf" srcId="{9D2E51A0-584F-448C-A319-66DEDE28CABC}" destId="{E2ED12BF-A7A4-49AA-9A56-508576851441}" srcOrd="1" destOrd="0" presId="urn:microsoft.com/office/officeart/2005/8/layout/process1"/>
    <dgm:cxn modelId="{27EE95EF-5A36-4982-AEA6-807308A10A50}" type="presOf" srcId="{48A73FEC-16A2-4E79-98D6-667234FE35EC}" destId="{E69A492A-AAB2-4082-920B-2063301DC797}" srcOrd="1" destOrd="0" presId="urn:microsoft.com/office/officeart/2005/8/layout/process1"/>
    <dgm:cxn modelId="{8DC57BFB-621C-46C2-B5C7-49862C077180}" type="presOf" srcId="{4549DF38-0520-4B03-8192-C9686C78AF90}" destId="{9347DF01-B7F0-4B1C-ABE0-4874DC73B905}" srcOrd="0" destOrd="0" presId="urn:microsoft.com/office/officeart/2005/8/layout/process1"/>
    <dgm:cxn modelId="{C3765479-3F5B-42D5-AB0A-EC36031B3B2C}" type="presParOf" srcId="{9347DF01-B7F0-4B1C-ABE0-4874DC73B905}" destId="{E9E479E8-2F6E-478A-9DC9-F279A4B2D9A0}" srcOrd="0" destOrd="0" presId="urn:microsoft.com/office/officeart/2005/8/layout/process1"/>
    <dgm:cxn modelId="{C878B8C0-3D3C-4279-BE01-69EB258500A2}" type="presParOf" srcId="{9347DF01-B7F0-4B1C-ABE0-4874DC73B905}" destId="{C06F9B5A-D432-4497-8123-BFB190EF274F}" srcOrd="1" destOrd="0" presId="urn:microsoft.com/office/officeart/2005/8/layout/process1"/>
    <dgm:cxn modelId="{6FBE56D6-494B-445B-BF1A-41FE5955E6E6}" type="presParOf" srcId="{C06F9B5A-D432-4497-8123-BFB190EF274F}" destId="{E69A492A-AAB2-4082-920B-2063301DC797}" srcOrd="0" destOrd="0" presId="urn:microsoft.com/office/officeart/2005/8/layout/process1"/>
    <dgm:cxn modelId="{5F969A0F-0296-4F80-832F-5C0E18B8E766}" type="presParOf" srcId="{9347DF01-B7F0-4B1C-ABE0-4874DC73B905}" destId="{6D5FDBFF-176B-45CC-B384-4795D1315DA5}" srcOrd="2" destOrd="0" presId="urn:microsoft.com/office/officeart/2005/8/layout/process1"/>
    <dgm:cxn modelId="{D61FCAAA-56D4-4FB3-9841-40CD44450AF4}" type="presParOf" srcId="{9347DF01-B7F0-4B1C-ABE0-4874DC73B905}" destId="{8678CE7F-DFCC-4BC7-9753-19D04861C987}" srcOrd="3" destOrd="0" presId="urn:microsoft.com/office/officeart/2005/8/layout/process1"/>
    <dgm:cxn modelId="{EB9A424C-A6CB-43CB-A3B1-AAFB674BC8FF}" type="presParOf" srcId="{8678CE7F-DFCC-4BC7-9753-19D04861C987}" destId="{CF748F20-8EAD-4794-B1A9-7A209D7BB599}" srcOrd="0" destOrd="0" presId="urn:microsoft.com/office/officeart/2005/8/layout/process1"/>
    <dgm:cxn modelId="{BDEC9315-ECD1-4A12-959C-697F1502623F}" type="presParOf" srcId="{9347DF01-B7F0-4B1C-ABE0-4874DC73B905}" destId="{DBCDB6F4-C24A-4F51-9223-98C65DDBEDBF}" srcOrd="4" destOrd="0" presId="urn:microsoft.com/office/officeart/2005/8/layout/process1"/>
    <dgm:cxn modelId="{DA3A42F8-EF7F-4446-887E-CCC3D93489D2}" type="presParOf" srcId="{9347DF01-B7F0-4B1C-ABE0-4874DC73B905}" destId="{34494277-D738-422C-AA54-2D4307D733F9}" srcOrd="5" destOrd="0" presId="urn:microsoft.com/office/officeart/2005/8/layout/process1"/>
    <dgm:cxn modelId="{8025C9CF-78C2-4DBF-925D-EE45B736BE3F}" type="presParOf" srcId="{34494277-D738-422C-AA54-2D4307D733F9}" destId="{11E38F8E-7506-49A0-A435-597F9C997CB9}" srcOrd="0" destOrd="0" presId="urn:microsoft.com/office/officeart/2005/8/layout/process1"/>
    <dgm:cxn modelId="{2320CBE3-EC8D-4957-B855-385EAD1EAD11}" type="presParOf" srcId="{9347DF01-B7F0-4B1C-ABE0-4874DC73B905}" destId="{C9D46EA8-5666-4F18-ACBF-69CC827B33D4}" srcOrd="6" destOrd="0" presId="urn:microsoft.com/office/officeart/2005/8/layout/process1"/>
    <dgm:cxn modelId="{8E711BEB-B104-405D-ADD4-7435C50EDCD5}" type="presParOf" srcId="{9347DF01-B7F0-4B1C-ABE0-4874DC73B905}" destId="{BFD0A077-EDBB-4F0D-B8C9-3477EC19C7AC}" srcOrd="7" destOrd="0" presId="urn:microsoft.com/office/officeart/2005/8/layout/process1"/>
    <dgm:cxn modelId="{FD17E1FC-6D86-44F7-8C9F-099C32083D71}" type="presParOf" srcId="{BFD0A077-EDBB-4F0D-B8C9-3477EC19C7AC}" destId="{160A9477-5591-4680-84E8-274EFD9B5EC7}" srcOrd="0" destOrd="0" presId="urn:microsoft.com/office/officeart/2005/8/layout/process1"/>
    <dgm:cxn modelId="{0548B44D-15E2-4FF0-AD1B-430703FB9553}" type="presParOf" srcId="{9347DF01-B7F0-4B1C-ABE0-4874DC73B905}" destId="{910C277F-A7F2-437A-B08E-AC847B589F9B}" srcOrd="8" destOrd="0" presId="urn:microsoft.com/office/officeart/2005/8/layout/process1"/>
    <dgm:cxn modelId="{B5902408-505A-4E5C-BC90-A1D5BC71E56E}" type="presParOf" srcId="{9347DF01-B7F0-4B1C-ABE0-4874DC73B905}" destId="{A26BBCD9-7F59-4E9F-9301-01C731A603DE}" srcOrd="9" destOrd="0" presId="urn:microsoft.com/office/officeart/2005/8/layout/process1"/>
    <dgm:cxn modelId="{452FBFA2-3403-476F-91DC-193401BF9D58}" type="presParOf" srcId="{A26BBCD9-7F59-4E9F-9301-01C731A603DE}" destId="{E2ED12BF-A7A4-49AA-9A56-508576851441}" srcOrd="0" destOrd="0" presId="urn:microsoft.com/office/officeart/2005/8/layout/process1"/>
    <dgm:cxn modelId="{0F218BC9-6BA2-47EA-A2F6-2B7549197F7F}" type="presParOf" srcId="{9347DF01-B7F0-4B1C-ABE0-4874DC73B905}" destId="{39CA4B69-3CB9-476D-A58F-98E1280BD234}" srcOrd="10" destOrd="0" presId="urn:microsoft.com/office/officeart/2005/8/layout/process1"/>
    <dgm:cxn modelId="{BF6A866A-5104-46EA-B904-ADA4A37981C2}" type="presParOf" srcId="{9347DF01-B7F0-4B1C-ABE0-4874DC73B905}" destId="{EE17D4C2-C8CD-43AD-9520-3E740243325B}" srcOrd="11" destOrd="0" presId="urn:microsoft.com/office/officeart/2005/8/layout/process1"/>
    <dgm:cxn modelId="{DD04DD92-0FD9-41FE-9C60-46B1B8392932}" type="presParOf" srcId="{EE17D4C2-C8CD-43AD-9520-3E740243325B}" destId="{8AF82F36-39E7-455D-A457-1E7042FFC49B}" srcOrd="0" destOrd="0" presId="urn:microsoft.com/office/officeart/2005/8/layout/process1"/>
    <dgm:cxn modelId="{A1ADB077-075C-41B8-9DCB-178104FAEB0A}" type="presParOf" srcId="{9347DF01-B7F0-4B1C-ABE0-4874DC73B905}" destId="{393CD0E3-1DBA-48E2-A620-C2C67D3D8FB1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E479E8-2F6E-478A-9DC9-F279A4B2D9A0}">
      <dsp:nvSpPr>
        <dsp:cNvPr id="0" name=""/>
        <dsp:cNvSpPr/>
      </dsp:nvSpPr>
      <dsp:spPr>
        <a:xfrm>
          <a:off x="3182" y="116697"/>
          <a:ext cx="1205185" cy="24008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1400" b="1" kern="1200">
              <a:solidFill>
                <a:schemeClr val="tx1"/>
              </a:solidFill>
            </a:rPr>
            <a:t>Análise saneamento básico nos 4 componentes com base</a:t>
          </a:r>
        </a:p>
        <a:p>
          <a:pPr marL="0" lvl="0" indent="0" algn="ctr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1400" b="1" kern="1200">
              <a:solidFill>
                <a:schemeClr val="tx1"/>
              </a:solidFill>
            </a:rPr>
            <a:t>IBGE, </a:t>
          </a:r>
          <a:r>
            <a:rPr lang="pt-BR" sz="1400" b="1" kern="1200" err="1">
              <a:solidFill>
                <a:schemeClr val="tx1"/>
              </a:solidFill>
            </a:rPr>
            <a:t>Sinisa</a:t>
          </a:r>
          <a:r>
            <a:rPr lang="pt-BR" sz="1400" b="1" kern="1200">
              <a:solidFill>
                <a:schemeClr val="tx1"/>
              </a:solidFill>
            </a:rPr>
            <a:t>, SVSA, SESAI</a:t>
          </a:r>
          <a:r>
            <a:rPr lang="pt-BR" sz="1400" b="1" kern="1200">
              <a:solidFill>
                <a:schemeClr val="tx1"/>
              </a:solidFill>
              <a:latin typeface="Calibri Light" panose="020F0302020204030204"/>
            </a:rPr>
            <a:t>, etc</a:t>
          </a:r>
          <a:endParaRPr lang="pt-BR" sz="1400" b="1" kern="1200">
            <a:solidFill>
              <a:schemeClr val="tx1"/>
            </a:solidFill>
          </a:endParaRPr>
        </a:p>
      </dsp:txBody>
      <dsp:txXfrm>
        <a:off x="38481" y="151996"/>
        <a:ext cx="1134587" cy="2330228"/>
      </dsp:txXfrm>
    </dsp:sp>
    <dsp:sp modelId="{C06F9B5A-D432-4497-8123-BFB190EF274F}">
      <dsp:nvSpPr>
        <dsp:cNvPr id="0" name=""/>
        <dsp:cNvSpPr/>
      </dsp:nvSpPr>
      <dsp:spPr>
        <a:xfrm>
          <a:off x="1328886" y="1167668"/>
          <a:ext cx="255499" cy="298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/>
        </a:p>
      </dsp:txBody>
      <dsp:txXfrm>
        <a:off x="1328886" y="1227445"/>
        <a:ext cx="178849" cy="179331"/>
      </dsp:txXfrm>
    </dsp:sp>
    <dsp:sp modelId="{6D5FDBFF-176B-45CC-B384-4795D1315DA5}">
      <dsp:nvSpPr>
        <dsp:cNvPr id="0" name=""/>
        <dsp:cNvSpPr/>
      </dsp:nvSpPr>
      <dsp:spPr>
        <a:xfrm>
          <a:off x="1690441" y="116697"/>
          <a:ext cx="1205185" cy="24008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1200" b="1" kern="1200">
              <a:solidFill>
                <a:schemeClr val="tx1"/>
              </a:solidFill>
            </a:rPr>
            <a:t>Análise histórica investimentos onerosos e não onerosos em saneamento</a:t>
          </a:r>
        </a:p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1200" b="1" kern="1200">
              <a:solidFill>
                <a:schemeClr val="tx1"/>
              </a:solidFill>
              <a:latin typeface="Calibri Light" panose="020F0302020204030204"/>
            </a:rPr>
            <a:t>dados</a:t>
          </a:r>
          <a:r>
            <a:rPr lang="pt-BR" sz="1200" b="1" kern="1200">
              <a:solidFill>
                <a:schemeClr val="tx1"/>
              </a:solidFill>
            </a:rPr>
            <a:t> </a:t>
          </a:r>
          <a:r>
            <a:rPr lang="pt-BR" sz="1200" b="1" kern="1200">
              <a:solidFill>
                <a:schemeClr val="tx1"/>
              </a:solidFill>
              <a:latin typeface="Calibri Light" panose="020F0302020204030204"/>
            </a:rPr>
            <a:t>da SNSA</a:t>
          </a:r>
          <a:r>
            <a:rPr lang="pt-BR" sz="1200" b="1" kern="1200">
              <a:solidFill>
                <a:schemeClr val="tx1"/>
              </a:solidFill>
            </a:rPr>
            <a:t>, </a:t>
          </a:r>
          <a:r>
            <a:rPr lang="pt-BR" sz="1200" b="1" kern="1200" err="1">
              <a:solidFill>
                <a:schemeClr val="tx1"/>
              </a:solidFill>
            </a:rPr>
            <a:t>Sinisa</a:t>
          </a:r>
          <a:r>
            <a:rPr lang="pt-BR" sz="1200" b="1" kern="1200">
              <a:solidFill>
                <a:schemeClr val="tx1"/>
              </a:solidFill>
            </a:rPr>
            <a:t> e </a:t>
          </a:r>
          <a:r>
            <a:rPr lang="pt-BR" sz="1200" b="1" kern="1200">
              <a:solidFill>
                <a:schemeClr val="tx1"/>
              </a:solidFill>
              <a:latin typeface="Calibri Light" panose="020F0302020204030204"/>
            </a:rPr>
            <a:t>outros</a:t>
          </a:r>
          <a:r>
            <a:rPr lang="pt-BR" sz="1200" b="1" kern="1200">
              <a:solidFill>
                <a:schemeClr val="tx1"/>
              </a:solidFill>
            </a:rPr>
            <a:t> </a:t>
          </a:r>
          <a:r>
            <a:rPr lang="pt-BR" sz="1200" b="1" kern="1200">
              <a:solidFill>
                <a:schemeClr val="tx1"/>
              </a:solidFill>
              <a:latin typeface="Calibri Light" panose="020F0302020204030204"/>
            </a:rPr>
            <a:t>solicitados</a:t>
          </a:r>
          <a:r>
            <a:rPr lang="pt-BR" sz="1200" b="1" kern="1200">
              <a:solidFill>
                <a:schemeClr val="tx1"/>
              </a:solidFill>
            </a:rPr>
            <a:t> ao MS,</a:t>
          </a:r>
        </a:p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1200" b="1" kern="1200">
              <a:solidFill>
                <a:schemeClr val="tx1"/>
              </a:solidFill>
            </a:rPr>
            <a:t>MIDR, MDS, BNDES, </a:t>
          </a:r>
          <a:r>
            <a:rPr lang="pt-BR" sz="1200" b="1" kern="1200">
              <a:solidFill>
                <a:schemeClr val="tx1"/>
              </a:solidFill>
              <a:latin typeface="Calibri Light" panose="020F0302020204030204"/>
            </a:rPr>
            <a:t>CCFGTS, etc</a:t>
          </a:r>
          <a:endParaRPr lang="pt-BR" sz="1200" b="1" kern="1200">
            <a:solidFill>
              <a:schemeClr val="tx1"/>
            </a:solidFill>
          </a:endParaRPr>
        </a:p>
      </dsp:txBody>
      <dsp:txXfrm>
        <a:off x="1725740" y="151996"/>
        <a:ext cx="1134587" cy="2330228"/>
      </dsp:txXfrm>
    </dsp:sp>
    <dsp:sp modelId="{8678CE7F-DFCC-4BC7-9753-19D04861C987}">
      <dsp:nvSpPr>
        <dsp:cNvPr id="0" name=""/>
        <dsp:cNvSpPr/>
      </dsp:nvSpPr>
      <dsp:spPr>
        <a:xfrm>
          <a:off x="3016145" y="1167668"/>
          <a:ext cx="255499" cy="298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/>
        </a:p>
      </dsp:txBody>
      <dsp:txXfrm>
        <a:off x="3016145" y="1227445"/>
        <a:ext cx="178849" cy="179331"/>
      </dsp:txXfrm>
    </dsp:sp>
    <dsp:sp modelId="{DBCDB6F4-C24A-4F51-9223-98C65DDBEDBF}">
      <dsp:nvSpPr>
        <dsp:cNvPr id="0" name=""/>
        <dsp:cNvSpPr/>
      </dsp:nvSpPr>
      <dsp:spPr>
        <a:xfrm>
          <a:off x="3377701" y="116697"/>
          <a:ext cx="1205185" cy="24008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1400" b="1" kern="1200">
              <a:solidFill>
                <a:schemeClr val="tx1"/>
              </a:solidFill>
            </a:rPr>
            <a:t>Revisão </a:t>
          </a:r>
          <a:r>
            <a:rPr lang="pt-BR" sz="1400" b="1" kern="1200">
              <a:solidFill>
                <a:schemeClr val="tx1"/>
              </a:solidFill>
              <a:latin typeface="Calibri Light" panose="020F0302020204030204"/>
            </a:rPr>
            <a:t>dos 29</a:t>
          </a:r>
          <a:r>
            <a:rPr lang="pt-BR" sz="1400" b="1" kern="1200">
              <a:solidFill>
                <a:schemeClr val="tx1"/>
              </a:solidFill>
            </a:rPr>
            <a:t> indicadores e suas respectivas metas</a:t>
          </a:r>
        </a:p>
      </dsp:txBody>
      <dsp:txXfrm>
        <a:off x="3413000" y="151996"/>
        <a:ext cx="1134587" cy="2330228"/>
      </dsp:txXfrm>
    </dsp:sp>
    <dsp:sp modelId="{34494277-D738-422C-AA54-2D4307D733F9}">
      <dsp:nvSpPr>
        <dsp:cNvPr id="0" name=""/>
        <dsp:cNvSpPr/>
      </dsp:nvSpPr>
      <dsp:spPr>
        <a:xfrm>
          <a:off x="4703405" y="1167668"/>
          <a:ext cx="255499" cy="298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/>
        </a:p>
      </dsp:txBody>
      <dsp:txXfrm>
        <a:off x="4703405" y="1227445"/>
        <a:ext cx="178849" cy="179331"/>
      </dsp:txXfrm>
    </dsp:sp>
    <dsp:sp modelId="{C9D46EA8-5666-4F18-ACBF-69CC827B33D4}">
      <dsp:nvSpPr>
        <dsp:cNvPr id="0" name=""/>
        <dsp:cNvSpPr/>
      </dsp:nvSpPr>
      <dsp:spPr>
        <a:xfrm>
          <a:off x="5064960" y="116697"/>
          <a:ext cx="1205185" cy="24008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500" kern="1200"/>
        </a:p>
      </dsp:txBody>
      <dsp:txXfrm>
        <a:off x="5100259" y="151996"/>
        <a:ext cx="1134587" cy="2330228"/>
      </dsp:txXfrm>
    </dsp:sp>
    <dsp:sp modelId="{BFD0A077-EDBB-4F0D-B8C9-3477EC19C7AC}">
      <dsp:nvSpPr>
        <dsp:cNvPr id="0" name=""/>
        <dsp:cNvSpPr/>
      </dsp:nvSpPr>
      <dsp:spPr>
        <a:xfrm>
          <a:off x="6390664" y="1167668"/>
          <a:ext cx="255499" cy="298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/>
        </a:p>
      </dsp:txBody>
      <dsp:txXfrm>
        <a:off x="6390664" y="1227445"/>
        <a:ext cx="178849" cy="179331"/>
      </dsp:txXfrm>
    </dsp:sp>
    <dsp:sp modelId="{910C277F-A7F2-437A-B08E-AC847B589F9B}">
      <dsp:nvSpPr>
        <dsp:cNvPr id="0" name=""/>
        <dsp:cNvSpPr/>
      </dsp:nvSpPr>
      <dsp:spPr>
        <a:xfrm>
          <a:off x="6752220" y="116697"/>
          <a:ext cx="1205185" cy="24008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500" kern="1200"/>
        </a:p>
      </dsp:txBody>
      <dsp:txXfrm>
        <a:off x="6787519" y="151996"/>
        <a:ext cx="1134587" cy="2330228"/>
      </dsp:txXfrm>
    </dsp:sp>
    <dsp:sp modelId="{A26BBCD9-7F59-4E9F-9301-01C731A603DE}">
      <dsp:nvSpPr>
        <dsp:cNvPr id="0" name=""/>
        <dsp:cNvSpPr/>
      </dsp:nvSpPr>
      <dsp:spPr>
        <a:xfrm>
          <a:off x="8077924" y="1167668"/>
          <a:ext cx="255499" cy="298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/>
        </a:p>
      </dsp:txBody>
      <dsp:txXfrm>
        <a:off x="8077924" y="1227445"/>
        <a:ext cx="178849" cy="179331"/>
      </dsp:txXfrm>
    </dsp:sp>
    <dsp:sp modelId="{39CA4B69-3CB9-476D-A58F-98E1280BD234}">
      <dsp:nvSpPr>
        <dsp:cNvPr id="0" name=""/>
        <dsp:cNvSpPr/>
      </dsp:nvSpPr>
      <dsp:spPr>
        <a:xfrm>
          <a:off x="8439479" y="116697"/>
          <a:ext cx="1205185" cy="24008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500" kern="1200"/>
        </a:p>
      </dsp:txBody>
      <dsp:txXfrm>
        <a:off x="8474778" y="151996"/>
        <a:ext cx="1134587" cy="2330228"/>
      </dsp:txXfrm>
    </dsp:sp>
    <dsp:sp modelId="{EE17D4C2-C8CD-43AD-9520-3E740243325B}">
      <dsp:nvSpPr>
        <dsp:cNvPr id="0" name=""/>
        <dsp:cNvSpPr/>
      </dsp:nvSpPr>
      <dsp:spPr>
        <a:xfrm>
          <a:off x="9765183" y="1167668"/>
          <a:ext cx="255499" cy="298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/>
        </a:p>
      </dsp:txBody>
      <dsp:txXfrm>
        <a:off x="9765183" y="1227445"/>
        <a:ext cx="178849" cy="179331"/>
      </dsp:txXfrm>
    </dsp:sp>
    <dsp:sp modelId="{393CD0E3-1DBA-48E2-A620-C2C67D3D8FB1}">
      <dsp:nvSpPr>
        <dsp:cNvPr id="0" name=""/>
        <dsp:cNvSpPr/>
      </dsp:nvSpPr>
      <dsp:spPr>
        <a:xfrm>
          <a:off x="10126739" y="116697"/>
          <a:ext cx="1205185" cy="24008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500" kern="1200"/>
        </a:p>
      </dsp:txBody>
      <dsp:txXfrm>
        <a:off x="10162038" y="151996"/>
        <a:ext cx="1134587" cy="23302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31A5-A508-48BA-BB88-800FC0383CB1}" type="datetimeFigureOut">
              <a:rPr lang="pt-BR" smtClean="0"/>
              <a:t>20/11/2024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0EBDB-75B5-49E7-B9C0-E1C2660761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92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04FE3-0664-4AFF-B9BA-6F0D221C144E}" type="datetime1">
              <a:rPr lang="pt-BR" smtClean="0"/>
              <a:t>20/11/2024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10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FF69-0FE6-4F30-88FD-983A0D9882B1}" type="datetime1">
              <a:rPr lang="pt-BR" smtClean="0"/>
              <a:t>20/11/2024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40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F6E3-DAB7-4C07-A445-166BA321174E}" type="datetime1">
              <a:rPr lang="pt-BR" smtClean="0"/>
              <a:t>20/11/2024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215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6719-7CAC-41FB-ABD7-62D530496700}" type="datetime1">
              <a:rPr lang="pt-BR" smtClean="0"/>
              <a:t>20/11/2024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60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ADC5-B7FE-4529-8961-62ABD522E285}" type="datetime1">
              <a:rPr lang="pt-BR" smtClean="0"/>
              <a:t>20/11/2024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6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6C33-23CF-4140-AC20-71DF024E34FF}" type="datetime1">
              <a:rPr lang="pt-BR" smtClean="0"/>
              <a:t>20/11/2024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87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7F25-2947-4F7E-A2FC-C66DC060BD7D}" type="datetime1">
              <a:rPr lang="pt-BR" smtClean="0"/>
              <a:t>20/11/2024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2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F704-CF47-4A41-A110-410189633ACE}" type="datetime1">
              <a:rPr lang="pt-BR" smtClean="0"/>
              <a:t>20/11/2024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4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6866-E872-4BE7-BB3A-EB5C6D431263}" type="datetime1">
              <a:rPr lang="pt-BR" smtClean="0"/>
              <a:t>20/11/2024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00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A6FE-DD10-42B4-9585-CFA19C6CF16C}" type="datetime1">
              <a:rPr lang="pt-BR" smtClean="0"/>
              <a:t>20/11/2024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25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2951-DFE4-4ED7-892E-6DAC123AA863}" type="datetime1">
              <a:rPr lang="pt-BR" smtClean="0"/>
              <a:t>20/11/2024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45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5F798-F4C4-4809-A187-FE9F6AC507A4}" type="datetime1">
              <a:rPr lang="pt-BR" smtClean="0"/>
              <a:t>20/11/2024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82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36.png"/><Relationship Id="rId4" Type="http://schemas.openxmlformats.org/officeDocument/2006/relationships/image" Target="../media/image3.png"/><Relationship Id="rId9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40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44.png"/><Relationship Id="rId4" Type="http://schemas.openxmlformats.org/officeDocument/2006/relationships/image" Target="../media/image3.png"/><Relationship Id="rId9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47.png"/><Relationship Id="rId4" Type="http://schemas.openxmlformats.org/officeDocument/2006/relationships/image" Target="../media/image3.png"/><Relationship Id="rId9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0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0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831850" y="1520900"/>
            <a:ext cx="10515600" cy="456875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ctr"/>
            <a:r>
              <a:rPr lang="pt-BR" sz="5400" b="1" i="0">
                <a:solidFill>
                  <a:srgbClr val="1C2F8E"/>
                </a:solidFill>
                <a:effectLst/>
                <a:latin typeface="Open Sans"/>
                <a:ea typeface="Open Sans"/>
                <a:cs typeface="Open Sans"/>
              </a:rPr>
              <a:t>PLANO NACIONAL DE SANEAMENTO BÁSICO </a:t>
            </a:r>
          </a:p>
          <a:p>
            <a:pPr algn="ctr"/>
            <a:r>
              <a:rPr lang="pt-BR" sz="5400" b="1" i="0">
                <a:solidFill>
                  <a:srgbClr val="1C2F8E"/>
                </a:solidFill>
                <a:effectLst/>
                <a:latin typeface="Open Sans"/>
                <a:ea typeface="Open Sans"/>
                <a:cs typeface="Open Sans"/>
              </a:rPr>
              <a:t>(</a:t>
            </a:r>
            <a:r>
              <a:rPr lang="pt-BR" sz="5400" b="1" i="0" err="1">
                <a:solidFill>
                  <a:srgbClr val="1C2F8E"/>
                </a:solidFill>
                <a:effectLst/>
                <a:latin typeface="Open Sans"/>
                <a:ea typeface="Open Sans"/>
                <a:cs typeface="Open Sans"/>
              </a:rPr>
              <a:t>Plansab</a:t>
            </a:r>
            <a:r>
              <a:rPr lang="pt-BR" sz="5400" b="1" i="0">
                <a:solidFill>
                  <a:srgbClr val="1C2F8E"/>
                </a:solidFill>
                <a:effectLst/>
                <a:latin typeface="Open Sans"/>
                <a:ea typeface="Open Sans"/>
                <a:cs typeface="Open Sans"/>
              </a:rPr>
              <a:t>)</a:t>
            </a:r>
          </a:p>
          <a:p>
            <a:pPr algn="ctr"/>
            <a:endParaRPr lang="pt-BR" sz="3000" b="1" i="0">
              <a:solidFill>
                <a:srgbClr val="1C2F8E"/>
              </a:solidFill>
              <a:effectLst/>
              <a:latin typeface="Open Sans" panose="020B0606030504020204" pitchFamily="34" charset="0"/>
              <a:ea typeface="Open Sans"/>
              <a:cs typeface="Open Sans"/>
            </a:endParaRPr>
          </a:p>
          <a:p>
            <a:pPr algn="ctr"/>
            <a:r>
              <a:rPr lang="pt-BR" sz="5400" b="1" i="0">
                <a:solidFill>
                  <a:srgbClr val="1C2F8E"/>
                </a:solidFill>
                <a:effectLst/>
                <a:latin typeface="Open Sans"/>
                <a:ea typeface="Open Sans"/>
                <a:cs typeface="Open Sans"/>
              </a:rPr>
              <a:t>2ª revisão quadrienal</a:t>
            </a:r>
          </a:p>
          <a:p>
            <a:pPr algn="r"/>
            <a:endParaRPr lang="pt-BR" sz="3000" b="1">
              <a:solidFill>
                <a:srgbClr val="1C2F8E"/>
              </a:solidFill>
              <a:latin typeface="Open Sans"/>
              <a:ea typeface="Open Sans"/>
              <a:cs typeface="Open Sans"/>
            </a:endParaRPr>
          </a:p>
          <a:p>
            <a:pPr algn="r"/>
            <a:r>
              <a:rPr lang="pt-BR" sz="3000" b="1">
                <a:solidFill>
                  <a:srgbClr val="1C2F8E"/>
                </a:solidFill>
                <a:latin typeface="Open Sans"/>
                <a:ea typeface="Open Sans"/>
                <a:cs typeface="Open Sans"/>
              </a:rPr>
              <a:t>Novembro/2024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1769714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4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8200" y="1482867"/>
            <a:ext cx="10515600" cy="478027"/>
          </a:xfrm>
        </p:spPr>
        <p:txBody>
          <a:bodyPr>
            <a:noAutofit/>
          </a:bodyPr>
          <a:lstStyle/>
          <a:p>
            <a:pPr algn="ctr"/>
            <a:r>
              <a:rPr lang="pt-BR" sz="4000" b="1"/>
              <a:t>PAINEL DE INDICADORES NACIONAIS DE ACESSO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7" name="Imagem 26" descr="Interface gráfica do usuário, Aplicativo, PowerPoint&#10;&#10;Descrição gerada automaticamente">
            <a:extLst>
              <a:ext uri="{FF2B5EF4-FFF2-40B4-BE49-F238E27FC236}">
                <a16:creationId xmlns:a16="http://schemas.microsoft.com/office/drawing/2014/main" id="{0217FD87-4B16-EB4F-A563-77AE8CA9B1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68" y="1862796"/>
            <a:ext cx="9318406" cy="4370311"/>
          </a:xfrm>
          <a:prstGeom prst="rect">
            <a:avLst/>
          </a:prstGeom>
        </p:spPr>
      </p:pic>
      <p:pic>
        <p:nvPicPr>
          <p:cNvPr id="28" name="Imagem 27" descr="Código QR&#10;&#10;Descrição gerada automaticamente">
            <a:extLst>
              <a:ext uri="{FF2B5EF4-FFF2-40B4-BE49-F238E27FC236}">
                <a16:creationId xmlns:a16="http://schemas.microsoft.com/office/drawing/2014/main" id="{EF623CDD-DDD6-591D-26BC-307ED5C447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612" y="3831704"/>
            <a:ext cx="2382850" cy="238285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4C038C1E-B103-D2C1-DFF4-E735C57324F6}"/>
              </a:ext>
            </a:extLst>
          </p:cNvPr>
          <p:cNvSpPr txBox="1"/>
          <p:nvPr/>
        </p:nvSpPr>
        <p:spPr>
          <a:xfrm>
            <a:off x="9444403" y="2097302"/>
            <a:ext cx="2748409" cy="14003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500" b="1">
                <a:latin typeface="Arial"/>
              </a:rPr>
              <a:t>METAS ATUAIS DO PLANSAB PARA 2033</a:t>
            </a:r>
            <a:endParaRPr lang="pt-BR" sz="1500" b="1">
              <a:latin typeface="Arial"/>
              <a:cs typeface="Arial"/>
            </a:endParaRPr>
          </a:p>
          <a:p>
            <a:pPr algn="ctr"/>
            <a:endParaRPr lang="pt-BR" sz="1000">
              <a:latin typeface="Arial"/>
              <a:cs typeface="Arial"/>
            </a:endParaRPr>
          </a:p>
          <a:p>
            <a:pPr algn="ctr"/>
            <a:r>
              <a:rPr lang="pt-BR" sz="1500">
                <a:latin typeface="Arial"/>
                <a:cs typeface="Arial"/>
              </a:rPr>
              <a:t>A1 – 99,0%</a:t>
            </a:r>
            <a:br>
              <a:rPr lang="pt-BR" sz="1500">
                <a:latin typeface="Arial"/>
                <a:cs typeface="Arial"/>
              </a:rPr>
            </a:br>
            <a:r>
              <a:rPr lang="pt-BR" sz="1500">
                <a:latin typeface="Arial"/>
                <a:cs typeface="Arial"/>
              </a:rPr>
              <a:t>E1 – 92,0%</a:t>
            </a:r>
            <a:br>
              <a:rPr lang="pt-BR" sz="1500">
                <a:latin typeface="Arial"/>
                <a:cs typeface="Arial"/>
              </a:rPr>
            </a:br>
            <a:r>
              <a:rPr lang="pt-BR" sz="1500">
                <a:latin typeface="Arial"/>
                <a:cs typeface="Arial"/>
              </a:rPr>
              <a:t>R1 – 95,4%</a:t>
            </a:r>
          </a:p>
        </p:txBody>
      </p:sp>
    </p:spTree>
    <p:extLst>
      <p:ext uri="{BB962C8B-B14F-4D97-AF65-F5344CB8AC3E}">
        <p14:creationId xmlns:p14="http://schemas.microsoft.com/office/powerpoint/2010/main" val="796301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27D5F-D44B-573F-56A6-26A0DAED4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18881C79-8485-1613-8AC4-9FFAAABF841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4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F9C63ADB-B2EB-090C-66F6-964919455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2867"/>
            <a:ext cx="10515600" cy="478027"/>
          </a:xfrm>
        </p:spPr>
        <p:txBody>
          <a:bodyPr>
            <a:noAutofit/>
          </a:bodyPr>
          <a:lstStyle/>
          <a:p>
            <a:pPr algn="ctr"/>
            <a:r>
              <a:rPr lang="pt-BR" sz="4000" b="1"/>
              <a:t>PAINEL DE INDICADORES NACIONAIS DE ACESSO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FF702B2-594E-3CDA-AA89-639EB9A4F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AE9AE0DA-09BC-A508-1452-355530D6C43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8A14BDA4-064D-4BC8-9C10-52376BCD2AA1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EAFE9A42-B094-8162-DB30-5E517534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3A97D2B9-1BA7-2CD4-2BC3-1F07C73731ED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23508974-6B17-B2D5-F441-B1BEAAA529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737F9C2D-4D68-12AC-05BB-B41E39DBCFA6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EF816592-7610-3F96-480E-45C48196F5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46696128-FF2B-B05C-24B0-23A7E13FBAD9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0DEDD7B2-1203-FAFD-836F-DA3CA1FAB82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0369B169-07CE-07AA-7453-0CB20881AEE9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42962C3A-C54D-1FF9-6614-345A1C09C9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5912679E-CA12-A949-D1C0-418FDD0778D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8" name="Imagem 17" descr="Gráfico&#10;&#10;Descrição gerada automaticamente com confiança baixa">
            <a:extLst>
              <a:ext uri="{FF2B5EF4-FFF2-40B4-BE49-F238E27FC236}">
                <a16:creationId xmlns:a16="http://schemas.microsoft.com/office/drawing/2014/main" id="{F8047542-3C21-3B9D-A3D8-F35DAD1D1A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42" y="1961278"/>
            <a:ext cx="9276525" cy="3941569"/>
          </a:xfrm>
          <a:prstGeom prst="rect">
            <a:avLst/>
          </a:prstGeom>
        </p:spPr>
      </p:pic>
      <p:pic>
        <p:nvPicPr>
          <p:cNvPr id="25" name="Imagem 24" descr="Código QR&#10;&#10;Descrição gerada automaticamente">
            <a:extLst>
              <a:ext uri="{FF2B5EF4-FFF2-40B4-BE49-F238E27FC236}">
                <a16:creationId xmlns:a16="http://schemas.microsoft.com/office/drawing/2014/main" id="{079CB868-A0AC-808D-EF54-26951527ED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855" y="4291765"/>
            <a:ext cx="1913928" cy="1962775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6B8010AC-3708-5DE8-0E36-1F9EF2343413}"/>
              </a:ext>
            </a:extLst>
          </p:cNvPr>
          <p:cNvSpPr txBox="1"/>
          <p:nvPr/>
        </p:nvSpPr>
        <p:spPr>
          <a:xfrm>
            <a:off x="9444403" y="1839870"/>
            <a:ext cx="2748409" cy="24006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500" b="1">
                <a:latin typeface="Arial"/>
              </a:rPr>
              <a:t>METAS LEGAIS DE UNIVERSALIZAÇÃO</a:t>
            </a:r>
            <a:endParaRPr lang="pt-BR" sz="1500" b="1">
              <a:latin typeface="Arial"/>
              <a:cs typeface="Arial"/>
            </a:endParaRPr>
          </a:p>
          <a:p>
            <a:pPr algn="ctr"/>
            <a:endParaRPr lang="pt-BR" sz="1000">
              <a:latin typeface="Arial"/>
              <a:cs typeface="Arial"/>
            </a:endParaRPr>
          </a:p>
          <a:p>
            <a:pPr algn="ctr"/>
            <a:r>
              <a:rPr lang="pt-BR" sz="1500">
                <a:latin typeface="Arial"/>
                <a:cs typeface="Arial"/>
              </a:rPr>
              <a:t>99% da população com </a:t>
            </a:r>
            <a:endParaRPr lang="en-US" sz="1500">
              <a:latin typeface="Arial"/>
              <a:cs typeface="Arial"/>
            </a:endParaRPr>
          </a:p>
          <a:p>
            <a:pPr algn="ctr"/>
            <a:r>
              <a:rPr lang="pt-BR" sz="1500">
                <a:latin typeface="Arial"/>
                <a:cs typeface="Arial"/>
              </a:rPr>
              <a:t>água potável </a:t>
            </a:r>
            <a:endParaRPr lang="en-US" sz="1500">
              <a:latin typeface="Arial"/>
              <a:cs typeface="Arial"/>
            </a:endParaRPr>
          </a:p>
          <a:p>
            <a:pPr algn="ctr"/>
            <a:endParaRPr lang="pt-BR" sz="1000">
              <a:latin typeface="Arial"/>
              <a:cs typeface="Arial"/>
            </a:endParaRPr>
          </a:p>
          <a:p>
            <a:pPr algn="ctr"/>
            <a:r>
              <a:rPr lang="pt-BR" sz="1500">
                <a:latin typeface="Arial"/>
                <a:cs typeface="Arial"/>
              </a:rPr>
              <a:t>90% da população com </a:t>
            </a:r>
            <a:endParaRPr lang="pt-BR"/>
          </a:p>
          <a:p>
            <a:pPr algn="ctr"/>
            <a:r>
              <a:rPr lang="pt-BR" sz="1500">
                <a:latin typeface="Arial"/>
                <a:cs typeface="Arial"/>
              </a:rPr>
              <a:t>coleta e tratamento de esgotos </a:t>
            </a:r>
            <a:endParaRPr lang="pt-BR"/>
          </a:p>
          <a:p>
            <a:pPr algn="ctr"/>
            <a:endParaRPr lang="pt-BR" sz="1000">
              <a:latin typeface="Arial"/>
              <a:cs typeface="Arial"/>
            </a:endParaRPr>
          </a:p>
          <a:p>
            <a:pPr algn="ctr"/>
            <a:r>
              <a:rPr lang="pt-BR" sz="1500">
                <a:latin typeface="Arial"/>
                <a:cs typeface="Arial"/>
              </a:rPr>
              <a:t>Até 31 de dezembro de 2033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394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4258C-8D89-09EA-BAF6-BCFC3B1EF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A9A2C73C-EDF8-98E6-0708-988D2DDD7E3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4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0CE8576-0830-26CC-515E-E39731E9A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2F91BE64-89E4-A549-F616-423A0AD322C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123C978C-1207-D330-6451-54133359B04C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D7FB9756-EA0C-3374-CDBA-002196192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49332D72-C4AB-35A4-361C-8E719048EEEC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A7C20B58-B380-C10E-8E7F-0F69170658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B3F72748-4FBA-6207-F68E-DE7E21C658B1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EE5D754F-36C3-A4D0-9CD3-5868BBECF6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429529BF-4769-82DE-1741-4C0AF5D1367D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A31A6B7E-1E99-15B1-64AD-4C519485E9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E39898E-55D9-3A09-9950-0673A5978017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2F0E8716-49BD-7A3D-88B5-3554BCA445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29F74532-78A3-243D-448D-1D2DD16E821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5" name="Imagem 14" descr="Linha do tempo&#10;&#10;Descrição gerada automaticamente">
            <a:extLst>
              <a:ext uri="{FF2B5EF4-FFF2-40B4-BE49-F238E27FC236}">
                <a16:creationId xmlns:a16="http://schemas.microsoft.com/office/drawing/2014/main" id="{FF2BB7CE-C5DC-AC28-DE55-67975C155B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9337" y="1356783"/>
            <a:ext cx="9807575" cy="487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81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CDBE9-DBF1-1BDC-FFB2-5848F7FA4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F3F653D9-C688-DEC3-5D22-A6688E42C19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4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8780ED-4399-1569-CD44-297DEB698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8CB6EB0-7818-B348-5127-E63DA8B427B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26336C73-8A83-0269-BCD4-649AB4D660FE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E38EB76-B26E-6208-6FAE-27C238EC7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17109EA-E61E-B57C-4A3E-E25E05336746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963E89BC-D494-74E5-48D7-33555723C0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C640C100-AC63-81CB-B2E6-3BD240225344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5A824399-1EF3-ECCF-799B-728EF0A87F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D306317B-852F-5DC9-2FB1-070B3580321E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C8A1C8A8-5745-068F-7D1E-D9738ECA7F2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FD976451-8FDF-22B4-21ED-CAFA537FEA62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E54CCF11-95E5-7CE3-57DF-8E5FCCF5BC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63BE31DC-0212-BB2F-C925-3A1B7849851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2FF73E9D-4F7F-DB26-D19A-148F142683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1263" y="1360853"/>
            <a:ext cx="6301399" cy="484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191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12AF2-0B4E-5D07-3E51-1B8B4BD06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D0650BEE-7B9F-ACC0-6F8F-8C57DCBC6A3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4973F995-11DB-44CE-8B71-61DB2FBE0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33" y="1100288"/>
            <a:ext cx="10515600" cy="816268"/>
          </a:xfrm>
        </p:spPr>
        <p:txBody>
          <a:bodyPr>
            <a:normAutofit/>
          </a:bodyPr>
          <a:lstStyle/>
          <a:p>
            <a:r>
              <a:rPr lang="pt-BR" sz="4000" b="1"/>
              <a:t>FLUXO DO PLANEJAMENTO</a:t>
            </a:r>
            <a:endParaRPr lang="pt-BR" sz="400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87582098-A348-2ABF-C3A8-F66168EFC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/>
          <a:lstStyle/>
          <a:p>
            <a:endParaRPr lang="pt-BR"/>
          </a:p>
          <a:p>
            <a:pPr marL="457200" indent="-457200">
              <a:buAutoNum type="arabicParenR"/>
            </a:pPr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494A49-3407-260B-825D-E846C55FB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87A4F73A-41D5-0B1E-4945-BE0783A2CF3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1438BA94-6137-FD6D-37A5-8B12D3D9FED7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E6452474-E77D-47F7-E4F3-8A2F63CE8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9389537F-9B10-5EDA-0D58-389E921FA2E3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3B0D0E3B-12E3-3774-A2A2-0769276B5F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EF647AF9-7E9D-9E7B-B679-7EDDF249FDF0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22A522E7-9E24-340D-D7BC-B3F9C7C388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88ADB7ED-524D-6086-DD00-5E294D48F705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F67C13C3-F925-C1CB-6955-F78CF184396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A687EDC9-777B-D158-077E-16ED0D017F1D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D4D59C4A-1AB4-A2E7-36BF-439A68A662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5872DB7E-E57A-FBB6-BA50-0E7E1B7E6B6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20FBC02D-BF97-CDC6-A3B5-11535347E6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8121" y="1889275"/>
            <a:ext cx="8703872" cy="44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798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B56FE-1B87-3405-D19D-9BC2C0968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91EBAB46-2E37-2B58-F559-6BA326FA48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/>
              <a:t>2014</a:t>
            </a:r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CA8B6B7D-A3B3-DA57-EAAE-CE9960156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r>
              <a:rPr lang="pt-BR" sz="5400" b="1"/>
              <a:t>HISTÓRICO PLANSAB</a:t>
            </a:r>
            <a:r>
              <a:rPr lang="pt-BR" sz="3200" b="1"/>
              <a:t> (após versão original)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81B1DA8-9677-BC13-F39F-D8C78F765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D800EE6A-1B3D-4E2C-4CA4-05BFCC24F86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88008FD2-AAFC-F6BD-D0BD-126E5542917B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4B54DC5B-04D1-A485-5E9E-3967E2177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B5A08F49-2B34-5C29-C443-43BF8A0C86D4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E007A56C-2B3A-E985-B81F-7903FADDAB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0F0C2B71-E2F1-997C-0656-D4A24D56E722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1132937F-035B-CBD0-74FC-96FCE9FD0D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07F85B44-DCB8-4F33-642F-E91F8E2685C9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56D56FCF-A365-269C-8F66-CBBD7DB19F0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E60D5E04-16AE-30F5-A915-8A4BD9D89B24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B0270119-D919-ED84-20EB-0B1EA6D5FC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379426DB-8D12-4AFE-F5A7-304DF40B9EE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9B429D0-4C2A-2FB6-530D-F07E4D1E593F}"/>
              </a:ext>
            </a:extLst>
          </p:cNvPr>
          <p:cNvSpPr txBox="1"/>
          <p:nvPr/>
        </p:nvSpPr>
        <p:spPr>
          <a:xfrm>
            <a:off x="781609" y="2880682"/>
            <a:ext cx="1345788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700">
                <a:latin typeface="ADLaM Display"/>
                <a:ea typeface="ADLaM Display"/>
                <a:cs typeface="ADLaM Display"/>
              </a:rPr>
              <a:t>Avaliação</a:t>
            </a:r>
            <a:br>
              <a:rPr lang="pt-BR" sz="1700">
                <a:latin typeface="ADLaM Display"/>
                <a:ea typeface="ADLaM Display"/>
                <a:cs typeface="ADLaM Display"/>
              </a:rPr>
            </a:br>
            <a:r>
              <a:rPr lang="pt-BR" sz="1700">
                <a:latin typeface="ADLaM Display"/>
                <a:ea typeface="ADLaM Display"/>
                <a:cs typeface="ADLaM Display"/>
              </a:rPr>
              <a:t>anual</a:t>
            </a:r>
            <a:endParaRPr lang="pt-BR" sz="170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CABE44E-553E-DB8D-1764-DDFE5B03FE75}"/>
              </a:ext>
            </a:extLst>
          </p:cNvPr>
          <p:cNvSpPr txBox="1"/>
          <p:nvPr/>
        </p:nvSpPr>
        <p:spPr>
          <a:xfrm>
            <a:off x="1823765" y="4853055"/>
            <a:ext cx="1345788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700">
                <a:latin typeface="ADLaM Display"/>
                <a:ea typeface="ADLaM Display"/>
                <a:cs typeface="ADLaM Display"/>
              </a:rPr>
              <a:t>Avaliação</a:t>
            </a:r>
            <a:br>
              <a:rPr lang="pt-BR" sz="1700">
                <a:latin typeface="ADLaM Display"/>
                <a:ea typeface="ADLaM Display"/>
                <a:cs typeface="ADLaM Display"/>
              </a:rPr>
            </a:br>
            <a:r>
              <a:rPr lang="pt-BR" sz="1700">
                <a:latin typeface="ADLaM Display"/>
                <a:ea typeface="ADLaM Display"/>
                <a:cs typeface="ADLaM Display"/>
              </a:rPr>
              <a:t>anual</a:t>
            </a:r>
            <a:endParaRPr lang="pt-BR" sz="170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BFCC90F-C1E2-9E55-AAB3-66B6B9A0F572}"/>
              </a:ext>
            </a:extLst>
          </p:cNvPr>
          <p:cNvSpPr txBox="1"/>
          <p:nvPr/>
        </p:nvSpPr>
        <p:spPr>
          <a:xfrm>
            <a:off x="3778258" y="4895071"/>
            <a:ext cx="16955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>
                <a:latin typeface="ADLaM Display"/>
                <a:ea typeface="ADLaM Display"/>
                <a:cs typeface="ADLaM Display"/>
              </a:rPr>
              <a:t>1ª REVISÃO QUADRIENAL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8953DAA-198E-7B09-93B5-B911F580EE90}"/>
              </a:ext>
            </a:extLst>
          </p:cNvPr>
          <p:cNvSpPr txBox="1"/>
          <p:nvPr/>
        </p:nvSpPr>
        <p:spPr>
          <a:xfrm>
            <a:off x="2945590" y="2872121"/>
            <a:ext cx="1345788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700">
                <a:latin typeface="ADLaM Display"/>
                <a:ea typeface="ADLaM Display"/>
                <a:cs typeface="ADLaM Display"/>
              </a:rPr>
              <a:t>Avaliação</a:t>
            </a:r>
            <a:br>
              <a:rPr lang="pt-BR" sz="1700">
                <a:latin typeface="ADLaM Display"/>
                <a:ea typeface="ADLaM Display"/>
                <a:cs typeface="ADLaM Display"/>
              </a:rPr>
            </a:br>
            <a:r>
              <a:rPr lang="pt-BR" sz="1700">
                <a:latin typeface="ADLaM Display"/>
                <a:ea typeface="ADLaM Display"/>
                <a:cs typeface="ADLaM Display"/>
              </a:rPr>
              <a:t>anual</a:t>
            </a:r>
            <a:endParaRPr lang="pt-BR" sz="170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094C663-152D-D1E0-5EE9-EA03BFBB468D}"/>
              </a:ext>
            </a:extLst>
          </p:cNvPr>
          <p:cNvSpPr txBox="1"/>
          <p:nvPr/>
        </p:nvSpPr>
        <p:spPr>
          <a:xfrm>
            <a:off x="5221450" y="2896900"/>
            <a:ext cx="1402706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700">
                <a:latin typeface="ADLaM Display"/>
                <a:ea typeface="ADLaM Display"/>
                <a:cs typeface="ADLaM Display"/>
              </a:rPr>
              <a:t>Avaliação</a:t>
            </a:r>
            <a:br>
              <a:rPr lang="pt-BR" sz="1700">
                <a:latin typeface="ADLaM Display"/>
                <a:ea typeface="ADLaM Display"/>
                <a:cs typeface="ADLaM Display"/>
              </a:rPr>
            </a:br>
            <a:r>
              <a:rPr lang="pt-BR" sz="1700">
                <a:latin typeface="ADLaM Display"/>
                <a:ea typeface="ADLaM Display"/>
                <a:cs typeface="ADLaM Display"/>
              </a:rPr>
              <a:t>anual</a:t>
            </a:r>
            <a:endParaRPr lang="pt-BR" sz="170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4FC6C9EE-F157-0ED7-51C6-99360D7C42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992" y="3390416"/>
            <a:ext cx="4545072" cy="1515024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52D1A4DB-5170-7CCD-EE5F-7B0AEEA135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1107" y="3437485"/>
            <a:ext cx="4545072" cy="1450554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F4D2C354-D4EF-B87F-1A38-B72898EC15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48905" y="3489892"/>
            <a:ext cx="2361748" cy="1395976"/>
          </a:xfrm>
          <a:prstGeom prst="rect">
            <a:avLst/>
          </a:prstGeom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ACC9190B-D81F-8D87-9AC7-1E033DFD4D2E}"/>
              </a:ext>
            </a:extLst>
          </p:cNvPr>
          <p:cNvSpPr txBox="1"/>
          <p:nvPr/>
        </p:nvSpPr>
        <p:spPr>
          <a:xfrm>
            <a:off x="0" y="4000631"/>
            <a:ext cx="11943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b="1">
                <a:solidFill>
                  <a:srgbClr val="1C2F8E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Ano base </a:t>
            </a:r>
            <a:endParaRPr lang="pt-BR" sz="1600">
              <a:solidFill>
                <a:srgbClr val="1C2F8E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A01FA73B-4922-5E43-E7BA-A078856FC38C}"/>
              </a:ext>
            </a:extLst>
          </p:cNvPr>
          <p:cNvSpPr txBox="1"/>
          <p:nvPr/>
        </p:nvSpPr>
        <p:spPr>
          <a:xfrm>
            <a:off x="2154546" y="3979581"/>
            <a:ext cx="753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>
                <a:solidFill>
                  <a:srgbClr val="1C2F8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2015</a:t>
            </a:r>
            <a:endParaRPr lang="pt-BR">
              <a:solidFill>
                <a:srgbClr val="1C2F8E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DBA7E6F4-F6B4-62D4-6CF9-B039724CC07A}"/>
              </a:ext>
            </a:extLst>
          </p:cNvPr>
          <p:cNvSpPr txBox="1"/>
          <p:nvPr/>
        </p:nvSpPr>
        <p:spPr>
          <a:xfrm>
            <a:off x="1062876" y="3976319"/>
            <a:ext cx="740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>
                <a:solidFill>
                  <a:srgbClr val="1C2F8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2014</a:t>
            </a:r>
            <a:endParaRPr lang="pt-BR">
              <a:solidFill>
                <a:srgbClr val="1C2F8E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9BC1F82B-DDF3-DDED-22A0-41A531176305}"/>
              </a:ext>
            </a:extLst>
          </p:cNvPr>
          <p:cNvSpPr txBox="1"/>
          <p:nvPr/>
        </p:nvSpPr>
        <p:spPr>
          <a:xfrm>
            <a:off x="3196272" y="3982966"/>
            <a:ext cx="740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>
                <a:solidFill>
                  <a:srgbClr val="1C2F8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2016</a:t>
            </a:r>
            <a:endParaRPr lang="pt-BR">
              <a:solidFill>
                <a:srgbClr val="1C2F8E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BD49365B-9AAF-5BED-C503-7495A8C2E116}"/>
              </a:ext>
            </a:extLst>
          </p:cNvPr>
          <p:cNvSpPr txBox="1"/>
          <p:nvPr/>
        </p:nvSpPr>
        <p:spPr>
          <a:xfrm>
            <a:off x="4280967" y="3979460"/>
            <a:ext cx="740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>
                <a:solidFill>
                  <a:srgbClr val="1C2F8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2017</a:t>
            </a:r>
            <a:endParaRPr lang="pt-BR">
              <a:solidFill>
                <a:srgbClr val="1C2F8E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35FEADD-4831-622A-9B3D-F80D6278A200}"/>
              </a:ext>
            </a:extLst>
          </p:cNvPr>
          <p:cNvSpPr txBox="1"/>
          <p:nvPr/>
        </p:nvSpPr>
        <p:spPr>
          <a:xfrm>
            <a:off x="5555096" y="3988204"/>
            <a:ext cx="740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>
                <a:solidFill>
                  <a:srgbClr val="1C2F8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2018</a:t>
            </a:r>
            <a:endParaRPr lang="pt-BR">
              <a:solidFill>
                <a:srgbClr val="1C2F8E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BECD21D4-6395-02BE-C1D7-EB83B8FC464B}"/>
              </a:ext>
            </a:extLst>
          </p:cNvPr>
          <p:cNvSpPr txBox="1"/>
          <p:nvPr/>
        </p:nvSpPr>
        <p:spPr>
          <a:xfrm>
            <a:off x="6624155" y="3995683"/>
            <a:ext cx="740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>
                <a:solidFill>
                  <a:srgbClr val="1C2F8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2019</a:t>
            </a:r>
            <a:endParaRPr lang="pt-BR">
              <a:solidFill>
                <a:srgbClr val="1C2F8E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0178E24A-F8DB-0AC7-CD59-BDC983F61833}"/>
              </a:ext>
            </a:extLst>
          </p:cNvPr>
          <p:cNvSpPr txBox="1"/>
          <p:nvPr/>
        </p:nvSpPr>
        <p:spPr>
          <a:xfrm>
            <a:off x="7713758" y="4003162"/>
            <a:ext cx="740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>
                <a:solidFill>
                  <a:srgbClr val="1C2F8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2020</a:t>
            </a:r>
            <a:endParaRPr lang="pt-BR">
              <a:solidFill>
                <a:srgbClr val="1C2F8E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DDD51406-5135-ABEB-ABFD-19C5F4C4C604}"/>
              </a:ext>
            </a:extLst>
          </p:cNvPr>
          <p:cNvSpPr txBox="1"/>
          <p:nvPr/>
        </p:nvSpPr>
        <p:spPr>
          <a:xfrm>
            <a:off x="8812704" y="4008326"/>
            <a:ext cx="740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>
                <a:solidFill>
                  <a:srgbClr val="1C2F8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2021</a:t>
            </a:r>
            <a:endParaRPr lang="pt-BR">
              <a:solidFill>
                <a:srgbClr val="1C2F8E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A6FD1CAB-06AD-5BAB-0327-551FFAE313FC}"/>
              </a:ext>
            </a:extLst>
          </p:cNvPr>
          <p:cNvSpPr txBox="1"/>
          <p:nvPr/>
        </p:nvSpPr>
        <p:spPr>
          <a:xfrm>
            <a:off x="10078413" y="4006720"/>
            <a:ext cx="740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>
                <a:solidFill>
                  <a:srgbClr val="1C2F8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2022</a:t>
            </a:r>
            <a:endParaRPr lang="pt-BR">
              <a:solidFill>
                <a:srgbClr val="1C2F8E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1207C782-6EF8-689F-DC27-4677E3E50ADB}"/>
              </a:ext>
            </a:extLst>
          </p:cNvPr>
          <p:cNvSpPr txBox="1"/>
          <p:nvPr/>
        </p:nvSpPr>
        <p:spPr>
          <a:xfrm>
            <a:off x="11081171" y="3844466"/>
            <a:ext cx="8467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>
                <a:solidFill>
                  <a:srgbClr val="1C2F8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2023/2024</a:t>
            </a:r>
            <a:endParaRPr lang="pt-BR">
              <a:solidFill>
                <a:srgbClr val="1C2F8E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EABFD7C6-9DD6-F8B0-6B35-363175298E17}"/>
              </a:ext>
            </a:extLst>
          </p:cNvPr>
          <p:cNvSpPr txBox="1"/>
          <p:nvPr/>
        </p:nvSpPr>
        <p:spPr>
          <a:xfrm>
            <a:off x="10825397" y="4906760"/>
            <a:ext cx="1366603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700">
                <a:latin typeface="ADLaM Display"/>
                <a:ea typeface="ADLaM Display"/>
                <a:cs typeface="ADLaM Display"/>
              </a:rPr>
              <a:t>Avaliação</a:t>
            </a:r>
            <a:br>
              <a:rPr lang="pt-BR" sz="1700">
                <a:latin typeface="ADLaM Display"/>
                <a:ea typeface="ADLaM Display"/>
                <a:cs typeface="ADLaM Display"/>
              </a:rPr>
            </a:br>
            <a:r>
              <a:rPr lang="pt-BR" sz="1700">
                <a:latin typeface="ADLaM Display"/>
                <a:ea typeface="ADLaM Display"/>
                <a:cs typeface="ADLaM Display"/>
              </a:rPr>
              <a:t>anual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2E4F7BD-A26A-FC4B-949C-CD07EE3841EA}"/>
              </a:ext>
            </a:extLst>
          </p:cNvPr>
          <p:cNvSpPr txBox="1"/>
          <p:nvPr/>
        </p:nvSpPr>
        <p:spPr>
          <a:xfrm>
            <a:off x="7424431" y="2867049"/>
            <a:ext cx="1402706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700">
                <a:latin typeface="ADLaM Display"/>
                <a:ea typeface="ADLaM Display"/>
                <a:cs typeface="ADLaM Display"/>
              </a:rPr>
              <a:t>Avaliação</a:t>
            </a:r>
            <a:br>
              <a:rPr lang="pt-BR" sz="1700">
                <a:latin typeface="ADLaM Display"/>
                <a:ea typeface="ADLaM Display"/>
                <a:cs typeface="ADLaM Display"/>
              </a:rPr>
            </a:br>
            <a:r>
              <a:rPr lang="pt-BR" sz="1700">
                <a:latin typeface="ADLaM Display"/>
                <a:ea typeface="ADLaM Display"/>
                <a:cs typeface="ADLaM Display"/>
              </a:rPr>
              <a:t>anual</a:t>
            </a:r>
            <a:endParaRPr lang="pt-BR" sz="170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7D3E691-1AFB-B7AB-DFD2-9C10B9AA674C}"/>
              </a:ext>
            </a:extLst>
          </p:cNvPr>
          <p:cNvSpPr txBox="1"/>
          <p:nvPr/>
        </p:nvSpPr>
        <p:spPr>
          <a:xfrm>
            <a:off x="6311052" y="4885575"/>
            <a:ext cx="1402706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700">
                <a:latin typeface="ADLaM Display"/>
                <a:ea typeface="ADLaM Display"/>
                <a:cs typeface="ADLaM Display"/>
              </a:rPr>
              <a:t>Avaliação</a:t>
            </a:r>
            <a:br>
              <a:rPr lang="pt-BR" sz="1700">
                <a:latin typeface="ADLaM Display"/>
                <a:ea typeface="ADLaM Display"/>
                <a:cs typeface="ADLaM Display"/>
              </a:rPr>
            </a:br>
            <a:r>
              <a:rPr lang="pt-BR" sz="1700">
                <a:latin typeface="ADLaM Display"/>
                <a:ea typeface="ADLaM Display"/>
                <a:cs typeface="ADLaM Display"/>
              </a:rPr>
              <a:t>anual</a:t>
            </a:r>
            <a:endParaRPr lang="pt-BR" sz="170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A54224E-30F7-4D6E-F336-19FFF8F6B544}"/>
              </a:ext>
            </a:extLst>
          </p:cNvPr>
          <p:cNvSpPr txBox="1"/>
          <p:nvPr/>
        </p:nvSpPr>
        <p:spPr>
          <a:xfrm>
            <a:off x="8450563" y="4886065"/>
            <a:ext cx="1402706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700">
                <a:latin typeface="ADLaM Display"/>
                <a:ea typeface="ADLaM Display"/>
                <a:cs typeface="ADLaM Display"/>
              </a:rPr>
              <a:t>Avaliação</a:t>
            </a:r>
            <a:br>
              <a:rPr lang="pt-BR" sz="1700">
                <a:latin typeface="ADLaM Display"/>
                <a:ea typeface="ADLaM Display"/>
                <a:cs typeface="ADLaM Display"/>
              </a:rPr>
            </a:br>
            <a:r>
              <a:rPr lang="pt-BR" sz="1700">
                <a:latin typeface="ADLaM Display"/>
                <a:ea typeface="ADLaM Display"/>
                <a:cs typeface="ADLaM Display"/>
              </a:rPr>
              <a:t>anual</a:t>
            </a:r>
            <a:endParaRPr lang="pt-BR" sz="170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D2D72DED-E384-BC3E-3D70-87D9BF557FA1}"/>
              </a:ext>
            </a:extLst>
          </p:cNvPr>
          <p:cNvSpPr txBox="1"/>
          <p:nvPr/>
        </p:nvSpPr>
        <p:spPr>
          <a:xfrm>
            <a:off x="9507213" y="2805264"/>
            <a:ext cx="1793007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>
                <a:latin typeface="ADLaM Display"/>
                <a:ea typeface="ADLaM Display"/>
                <a:cs typeface="ADLaM Display"/>
              </a:rPr>
              <a:t>2ª REVISÃO QUADRIENAL</a:t>
            </a:r>
          </a:p>
        </p:txBody>
      </p:sp>
    </p:spTree>
    <p:extLst>
      <p:ext uri="{BB962C8B-B14F-4D97-AF65-F5344CB8AC3E}">
        <p14:creationId xmlns:p14="http://schemas.microsoft.com/office/powerpoint/2010/main" val="2642592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6A7C3-38FB-8C23-A818-45B8B349D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53C631B1-DB8B-0562-26C3-20F0B817C94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DC1E9A6E-5641-F784-CE09-3889BBD51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 fontScale="90000"/>
          </a:bodyPr>
          <a:lstStyle/>
          <a:p>
            <a:r>
              <a:rPr lang="pt-BR" b="1"/>
              <a:t>FLUXO DA REVISÃO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6717CC-4383-4862-388E-862D478A2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2391ECDC-15CB-A89A-9EB1-FEF3C4664D3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F9634401-615F-EA7B-45C3-A411B64972A0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65DDB54-90B5-E53D-EC15-BCAF40B75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791273B4-8DCF-2DC9-EB04-93ED19EC2206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5452067B-0A89-7295-A902-2DC946C19E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A7BFA3D2-6E9A-57DD-5BC0-2918DD599B46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9D3D5D04-2397-E289-B12C-9C5416950D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1B359021-4FAA-C83E-67F2-5648111C0519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9D0E4E52-93B0-0299-5B67-E109F26A3CC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86C8D430-A1A9-A7FA-E2CE-58B8775BB548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7253D2B9-EAAF-13EE-66B5-58ED500CA2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FAC89BFA-2882-F904-6511-A13E71B8368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graphicFrame>
        <p:nvGraphicFramePr>
          <p:cNvPr id="34" name="Diagrama 33">
            <a:extLst>
              <a:ext uri="{FF2B5EF4-FFF2-40B4-BE49-F238E27FC236}">
                <a16:creationId xmlns:a16="http://schemas.microsoft.com/office/drawing/2014/main" id="{0AE4324A-7DF3-E266-3EB1-E4885594EF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5978549"/>
              </p:ext>
            </p:extLst>
          </p:nvPr>
        </p:nvGraphicFramePr>
        <p:xfrm>
          <a:off x="485272" y="2276523"/>
          <a:ext cx="11335107" cy="2634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5" name="CaixaDeTexto 34">
            <a:extLst>
              <a:ext uri="{FF2B5EF4-FFF2-40B4-BE49-F238E27FC236}">
                <a16:creationId xmlns:a16="http://schemas.microsoft.com/office/drawing/2014/main" id="{A545F491-0071-3D2C-9321-2A01BD2067B6}"/>
              </a:ext>
            </a:extLst>
          </p:cNvPr>
          <p:cNvSpPr txBox="1"/>
          <p:nvPr/>
        </p:nvSpPr>
        <p:spPr>
          <a:xfrm>
            <a:off x="5626613" y="3039019"/>
            <a:ext cx="1052423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400" b="1" i="0" u="none" strike="noStrike" baseline="0">
                <a:latin typeface="Calibri"/>
                <a:cs typeface="Calibri"/>
              </a:rPr>
              <a:t>Revisão dos Programas do </a:t>
            </a:r>
            <a:r>
              <a:rPr lang="pt-BR" sz="1400" b="1" err="1">
                <a:latin typeface="Calibri"/>
                <a:cs typeface="Calibri"/>
              </a:rPr>
              <a:t>Plansab</a:t>
            </a:r>
            <a:endParaRPr lang="pt-BR" sz="1400" b="1" err="1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1E029CE4-C26A-4824-2DE4-D44044D97D12}"/>
              </a:ext>
            </a:extLst>
          </p:cNvPr>
          <p:cNvSpPr txBox="1"/>
          <p:nvPr/>
        </p:nvSpPr>
        <p:spPr>
          <a:xfrm>
            <a:off x="7224647" y="2898130"/>
            <a:ext cx="11990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i="0" u="none" strike="noStrike" baseline="0">
                <a:latin typeface="Calibri" panose="020F0502020204030204" pitchFamily="34" charset="0"/>
              </a:rPr>
              <a:t>Revisão dos marcos legais e institucionais da prestação dos serviços</a:t>
            </a:r>
            <a:endParaRPr lang="pt-BR" sz="1400" b="1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858D3C50-83D0-F7BC-C068-40A2DDC6748D}"/>
              </a:ext>
            </a:extLst>
          </p:cNvPr>
          <p:cNvSpPr txBox="1"/>
          <p:nvPr/>
        </p:nvSpPr>
        <p:spPr>
          <a:xfrm>
            <a:off x="9009910" y="2826525"/>
            <a:ext cx="10494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i="0" u="none" strike="noStrike" baseline="0">
                <a:latin typeface="Calibri" panose="020F0502020204030204" pitchFamily="34" charset="0"/>
              </a:rPr>
              <a:t>Revisão e melhoria de todos os capítulos da Primeira Revisão quadrienal</a:t>
            </a:r>
            <a:endParaRPr lang="pt-BR" sz="1400" b="1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B3E487AA-869A-21AA-F647-968F8BC4ABC6}"/>
              </a:ext>
            </a:extLst>
          </p:cNvPr>
          <p:cNvSpPr txBox="1"/>
          <p:nvPr/>
        </p:nvSpPr>
        <p:spPr>
          <a:xfrm>
            <a:off x="10580770" y="2564915"/>
            <a:ext cx="132408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0" u="none" strike="noStrike" baseline="0">
                <a:latin typeface="Calibri" panose="020F0502020204030204" pitchFamily="34" charset="0"/>
              </a:rPr>
              <a:t>Discussão com os agentes atuantes (governo, sociedade civil, associações corporativas e de empresas, associações de titulares e de</a:t>
            </a:r>
          </a:p>
          <a:p>
            <a:pPr algn="ctr"/>
            <a:r>
              <a:rPr lang="pt-BR" sz="1200" b="1" i="0" u="none" strike="noStrike" baseline="0">
                <a:latin typeface="Calibri" panose="020F0502020204030204" pitchFamily="34" charset="0"/>
              </a:rPr>
              <a:t>prestadores públicos)</a:t>
            </a:r>
            <a:endParaRPr lang="pt-BR" sz="1200" b="1"/>
          </a:p>
        </p:txBody>
      </p:sp>
    </p:spTree>
    <p:extLst>
      <p:ext uri="{BB962C8B-B14F-4D97-AF65-F5344CB8AC3E}">
        <p14:creationId xmlns:p14="http://schemas.microsoft.com/office/powerpoint/2010/main" val="1991601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C1021-CD7C-398C-EBEC-4EDFFF51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44B9E825-EEE5-566F-3CAC-923014C23A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4BE184-58EB-C48C-6F19-6E1E6BCBF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3CDB86B-D93B-1B39-956E-EADC72D819E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7C3E279-5926-D8DF-13EA-833803100CF4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275658C4-9207-809C-05F0-DD13712FA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E9AE304F-8365-BF30-3ED5-CE018B618E62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2466B514-53F3-F543-FFFA-BE552BE42C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78CECAF9-11CB-61D3-E949-51AABCE54281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585EB498-2E1F-8FA5-E7C0-2E023383B8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0F371E06-B4DD-01FD-3AA4-7EBBC8FC1D83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51EB18E1-B7B3-A2E0-A298-9CF037569EA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772E2E1B-BF47-8AFE-2D13-54CA4DCE67C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2845A04F-2B3F-66C4-D113-246B0BEC2E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3C92BC0C-BF44-634E-C70D-BFEEDB7A826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C637C44C-5A7B-8E22-E14F-A47ED9BBD005}"/>
              </a:ext>
            </a:extLst>
          </p:cNvPr>
          <p:cNvSpPr txBox="1"/>
          <p:nvPr/>
        </p:nvSpPr>
        <p:spPr>
          <a:xfrm>
            <a:off x="10438478" y="5122612"/>
            <a:ext cx="1642865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b="0" i="1" u="none" strike="noStrike" baseline="0"/>
              <a:t>*</a:t>
            </a:r>
            <a:r>
              <a:rPr lang="pt-BR" b="0" i="1" u="none" strike="noStrike" baseline="0" err="1"/>
              <a:t>Obs</a:t>
            </a:r>
            <a:r>
              <a:rPr lang="pt-BR" b="0" i="1" u="none" strike="noStrike" baseline="0"/>
              <a:t>: alguns produtos serão contratados por consultoria.</a:t>
            </a:r>
            <a:endParaRPr lang="pt-BR">
              <a:cs typeface="Calibri" panose="020F0502020204030204"/>
            </a:endParaRPr>
          </a:p>
        </p:txBody>
      </p:sp>
      <p:sp>
        <p:nvSpPr>
          <p:cNvPr id="2" name="Título 14">
            <a:extLst>
              <a:ext uri="{FF2B5EF4-FFF2-40B4-BE49-F238E27FC236}">
                <a16:creationId xmlns:a16="http://schemas.microsoft.com/office/drawing/2014/main" id="{EA9D0F70-73CE-D207-CF52-5DB3AA22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32038"/>
            <a:ext cx="10515600" cy="816268"/>
          </a:xfrm>
        </p:spPr>
        <p:txBody>
          <a:bodyPr>
            <a:normAutofit/>
          </a:bodyPr>
          <a:lstStyle/>
          <a:p>
            <a:r>
              <a:rPr lang="pt-BR" sz="4000" b="1" i="0" u="none" strike="noStrike" baseline="0">
                <a:ea typeface="Calibri" panose="020F0502020204030204" pitchFamily="34" charset="0"/>
                <a:cs typeface="Calibri"/>
              </a:rPr>
              <a:t>DOCUMENTOS</a:t>
            </a:r>
            <a:r>
              <a:rPr lang="pt-BR" sz="4000" b="1">
                <a:ea typeface="Calibri" panose="020F0502020204030204" pitchFamily="34" charset="0"/>
                <a:cs typeface="Calibri"/>
              </a:rPr>
              <a:t> </a:t>
            </a:r>
            <a:r>
              <a:rPr lang="pt-BR" sz="4000" b="1" i="0" u="none" strike="noStrike" baseline="0">
                <a:ea typeface="Calibri" panose="020F0502020204030204" pitchFamily="34" charset="0"/>
                <a:cs typeface="Calibri"/>
              </a:rPr>
              <a:t>PRODUZIDOS</a:t>
            </a:r>
            <a:endParaRPr lang="pt-BR" sz="4000" b="1">
              <a:ea typeface="Calibri" panose="020F0502020204030204" pitchFamily="34" charset="0"/>
              <a:cs typeface="Calibri"/>
            </a:endParaRPr>
          </a:p>
        </p:txBody>
      </p:sp>
      <p:pic>
        <p:nvPicPr>
          <p:cNvPr id="15" name="Imagem 14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135511CC-86BD-104C-A75B-3578CAF793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6485" y="1806575"/>
            <a:ext cx="906780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13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A3F90-CB81-891A-1164-DCF1424A9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1360B759-48B4-1C0A-7ECD-4E25BAFD7097}"/>
              </a:ext>
            </a:extLst>
          </p:cNvPr>
          <p:cNvSpPr/>
          <p:nvPr/>
        </p:nvSpPr>
        <p:spPr>
          <a:xfrm>
            <a:off x="0" y="68385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B23E3B22-0F08-2658-9B35-04B356EC6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06256"/>
            <a:ext cx="10515600" cy="816268"/>
          </a:xfrm>
        </p:spPr>
        <p:txBody>
          <a:bodyPr>
            <a:noAutofit/>
          </a:bodyPr>
          <a:lstStyle/>
          <a:p>
            <a:r>
              <a:rPr lang="pt-BR" sz="4000" b="1"/>
              <a:t>EXEMPLOS DE MUDANÇAS NA ATUAL REVISÃO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B1027D4-85EE-809F-B042-D2336495B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902FB5D-ABBD-905D-AB0E-A63D6818CE1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4ADBE0F-1AE1-3942-B71A-CAE534AA2641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FF01873-3673-6E06-99A3-BEB00FEBFB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3645E83-DB39-7EB9-C5A4-900722D670BF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896D86FF-FB01-39CC-5BC7-711C9E326E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C7E055B6-E5C7-EAFB-65BF-BB266A8E2910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2D73AFD5-CB44-A1E7-CABC-7C85D4FB27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3F84BC57-F51B-2E57-1202-8BEB2F6D7B86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4C63D26F-0B80-396F-3683-C47C076707D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FB41C33E-8A49-F6D1-8CA8-5957DBC7E0B5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6DB4C00E-E691-84D5-4A6C-C62782711E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07CBE16E-0FC5-A61E-0AD9-70D86C81739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6" name="Imagem 15">
            <a:extLst>
              <a:ext uri="{FF2B5EF4-FFF2-40B4-BE49-F238E27FC236}">
                <a16:creationId xmlns:a16="http://schemas.microsoft.com/office/drawing/2014/main" id="{77D5AC5C-0B50-D556-B1D8-E7D01F4EAE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492" y="3911458"/>
            <a:ext cx="5217114" cy="838970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8D619C17-56AF-6DCD-3CC0-1F3012E86CA1}"/>
              </a:ext>
            </a:extLst>
          </p:cNvPr>
          <p:cNvSpPr txBox="1"/>
          <p:nvPr/>
        </p:nvSpPr>
        <p:spPr>
          <a:xfrm>
            <a:off x="427840" y="4007381"/>
            <a:ext cx="514293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200" b="1"/>
              <a:t>SÉRIE HISTÓRICA DE INVESTIMENTOS REALIZADOS EM SANEAMENTO BÁSICO</a:t>
            </a:r>
            <a:endParaRPr lang="pt-BR" sz="2200" b="1" i="0">
              <a:effectLst/>
              <a:ea typeface="Calibri"/>
              <a:cs typeface="Calibri"/>
            </a:endParaRP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055A3EA6-0ABA-A3BE-0C42-F20F034BA89D}"/>
              </a:ext>
            </a:extLst>
          </p:cNvPr>
          <p:cNvSpPr txBox="1"/>
          <p:nvPr/>
        </p:nvSpPr>
        <p:spPr>
          <a:xfrm>
            <a:off x="381378" y="4769058"/>
            <a:ext cx="5190143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pt-BR" sz="1600" b="1" u="sng">
                <a:cs typeface="Calibri"/>
              </a:rPr>
              <a:t>ADEQUAÇÃO NA METODOLOGIA DE CÁLCULO:</a:t>
            </a:r>
            <a:endParaRPr lang="pt-BR">
              <a:ea typeface="Calibri"/>
              <a:cs typeface="Calibri"/>
            </a:endParaRPr>
          </a:p>
          <a:p>
            <a:pPr marL="742950" lvl="1" indent="-285750" algn="just">
              <a:buFont typeface="Courier New"/>
              <a:buChar char="o"/>
            </a:pPr>
            <a:r>
              <a:rPr lang="pt-BR" sz="1600" b="1"/>
              <a:t>AMPLIAÇÃO E INTEGRAÇÃO DAS BASES DE DADOS </a:t>
            </a:r>
            <a:endParaRPr lang="pt-BR" sz="1600">
              <a:ea typeface="Calibri"/>
              <a:cs typeface="Calibri" panose="020F0502020204030204"/>
            </a:endParaRPr>
          </a:p>
          <a:p>
            <a:pPr marL="742950" lvl="1" indent="-285750" algn="just">
              <a:buFont typeface="Courier New"/>
              <a:buChar char="o"/>
            </a:pPr>
            <a:r>
              <a:rPr lang="en-US" sz="1600" b="1"/>
              <a:t>MAIOR OBJETIVIDADE E TRANSPARÊNCIA, COM  </a:t>
            </a:r>
            <a:r>
              <a:rPr lang="pt-BR" sz="1600" b="1"/>
              <a:t>REDUÇÃO DE</a:t>
            </a:r>
            <a:r>
              <a:rPr lang="pt-BR" sz="1600" b="1" i="0" u="none" strike="noStrike">
                <a:effectLst/>
              </a:rPr>
              <a:t> ZONAS CINZENTAS</a:t>
            </a:r>
            <a:r>
              <a:rPr lang="pt-BR" sz="1600" b="1"/>
              <a:t> COM OUTROS SETORES</a:t>
            </a:r>
            <a:endParaRPr lang="pt-BR" b="1">
              <a:cs typeface="Calibri" panose="020F0502020204030204"/>
            </a:endParaRP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1D314E81-3078-AD7A-5DB3-3D9DC1DE8039}"/>
              </a:ext>
            </a:extLst>
          </p:cNvPr>
          <p:cNvSpPr txBox="1"/>
          <p:nvPr/>
        </p:nvSpPr>
        <p:spPr>
          <a:xfrm>
            <a:off x="6453291" y="4772886"/>
            <a:ext cx="5190832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 sz="1600" b="1" u="sng">
                <a:latin typeface="Calibri"/>
                <a:cs typeface="Calibri"/>
              </a:rPr>
              <a:t>METODOLOGIA DE CÁLCULO MAIS ROBUSTA:</a:t>
            </a:r>
            <a:endParaRPr lang="pt-BR">
              <a:ea typeface="Calibri"/>
              <a:cs typeface="Calibri"/>
            </a:endParaRPr>
          </a:p>
          <a:p>
            <a:pPr marL="742950" lvl="1" indent="-285750">
              <a:buFont typeface="Courier New"/>
              <a:buChar char="o"/>
            </a:pPr>
            <a:r>
              <a:rPr lang="pt-BR" sz="1600" b="1">
                <a:latin typeface="Calibri"/>
                <a:cs typeface="Calibri"/>
              </a:rPr>
              <a:t>SOFTWARE UNIVERSAN - CADERNO TEMÁTICO </a:t>
            </a:r>
            <a:endParaRPr lang="pt-BR" sz="1600" b="1">
              <a:latin typeface="Calibri"/>
              <a:ea typeface="Calibri"/>
              <a:cs typeface="Calibri"/>
            </a:endParaRPr>
          </a:p>
          <a:p>
            <a:pPr marL="742950" lvl="1" indent="-285750">
              <a:buFont typeface="Courier New"/>
              <a:buChar char="o"/>
            </a:pPr>
            <a:r>
              <a:rPr lang="pt-BR" sz="1600" b="1">
                <a:latin typeface="Calibri"/>
                <a:cs typeface="Calibri"/>
              </a:rPr>
              <a:t>INCLUSÃO DE DADOS DO CENSO 2022</a:t>
            </a:r>
            <a:endParaRPr lang="pt-BR" sz="1600">
              <a:ea typeface="Calibri"/>
              <a:cs typeface="Calibri"/>
            </a:endParaRPr>
          </a:p>
          <a:p>
            <a:pPr marL="742950" lvl="1" indent="-285750">
              <a:buFont typeface="Courier New"/>
              <a:buChar char="o"/>
            </a:pPr>
            <a:r>
              <a:rPr lang="pt-BR" sz="1600" b="1">
                <a:latin typeface="Calibri"/>
                <a:cs typeface="Calibri"/>
              </a:rPr>
              <a:t>DIFERENCIAÇÃO ENTRE DOMICÍLIOS URBANOS E RURAIS</a:t>
            </a:r>
            <a:endParaRPr lang="pt-BR" sz="1600">
              <a:latin typeface="Calibri"/>
              <a:cs typeface="Calibri"/>
            </a:endParaRPr>
          </a:p>
        </p:txBody>
      </p:sp>
      <p:pic>
        <p:nvPicPr>
          <p:cNvPr id="17" name="Imagem 16" descr="Forma, Retângulo&#10;&#10;Descrição gerada automaticamente">
            <a:extLst>
              <a:ext uri="{FF2B5EF4-FFF2-40B4-BE49-F238E27FC236}">
                <a16:creationId xmlns:a16="http://schemas.microsoft.com/office/drawing/2014/main" id="{727517A0-520F-8E04-D978-60B5883AD3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491" y="2270226"/>
            <a:ext cx="5217114" cy="770585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C7DB3A78-F137-50E6-47CA-8FC0B713C1B5}"/>
              </a:ext>
            </a:extLst>
          </p:cNvPr>
          <p:cNvSpPr txBox="1"/>
          <p:nvPr/>
        </p:nvSpPr>
        <p:spPr>
          <a:xfrm>
            <a:off x="1171929" y="2473609"/>
            <a:ext cx="435976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200" b="1"/>
              <a:t>APRESENTAÇÃO DO DOCUMENTO</a:t>
            </a:r>
            <a:endParaRPr lang="pt-BR" sz="2200" b="1">
              <a:ea typeface="Calibri"/>
              <a:cs typeface="Calibri"/>
            </a:endParaRPr>
          </a:p>
        </p:txBody>
      </p:sp>
      <p:pic>
        <p:nvPicPr>
          <p:cNvPr id="22" name="Imagem 21" descr="Forma, Retângulo&#10;&#10;Descrição gerada automaticamente">
            <a:extLst>
              <a:ext uri="{FF2B5EF4-FFF2-40B4-BE49-F238E27FC236}">
                <a16:creationId xmlns:a16="http://schemas.microsoft.com/office/drawing/2014/main" id="{22934B6B-ABF5-3D6E-6782-C164053990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2645" y="2270225"/>
            <a:ext cx="5217114" cy="760816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BAA25C02-D5F1-8DDA-374F-B71A59DB5885}"/>
              </a:ext>
            </a:extLst>
          </p:cNvPr>
          <p:cNvSpPr txBox="1"/>
          <p:nvPr/>
        </p:nvSpPr>
        <p:spPr>
          <a:xfrm>
            <a:off x="6750158" y="2474422"/>
            <a:ext cx="474076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200" b="1">
                <a:cs typeface="Calibri"/>
              </a:rPr>
              <a:t>AMPLIAÇÃO DA ANÁLISE SITUACIONAL</a:t>
            </a:r>
            <a:endParaRPr lang="pt-BR" sz="2200" b="1">
              <a:ea typeface="Calibri"/>
              <a:cs typeface="Calibri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BB026DF8-3386-07A8-D729-BB8E22E44A4B}"/>
              </a:ext>
            </a:extLst>
          </p:cNvPr>
          <p:cNvSpPr txBox="1"/>
          <p:nvPr/>
        </p:nvSpPr>
        <p:spPr>
          <a:xfrm>
            <a:off x="430224" y="3069212"/>
            <a:ext cx="5092452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pt-BR" sz="1600" b="1" u="sng">
                <a:cs typeface="Calibri"/>
              </a:rPr>
              <a:t>MELHOR COMUNICAÇÃO - LINGUAGEM GRÁFICA</a:t>
            </a:r>
          </a:p>
          <a:p>
            <a:pPr marL="285750" indent="-285750" algn="just">
              <a:buFont typeface="Arial"/>
              <a:buChar char="•"/>
            </a:pPr>
            <a:r>
              <a:rPr lang="pt-BR" sz="1600" b="1" u="sng">
                <a:cs typeface="Calibri"/>
              </a:rPr>
              <a:t>VERSÃO EXECUTIVA DO PLANSAB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55DDB681-8E41-EB78-9DA4-1465E041BF9A}"/>
              </a:ext>
            </a:extLst>
          </p:cNvPr>
          <p:cNvSpPr txBox="1"/>
          <p:nvPr/>
        </p:nvSpPr>
        <p:spPr>
          <a:xfrm>
            <a:off x="6369915" y="3039904"/>
            <a:ext cx="512176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pt-BR" sz="1600" b="1" u="sng">
                <a:cs typeface="Calibri"/>
              </a:rPr>
              <a:t>INCLUSÃO DE ASPECTOS COMO SANEAMENTO NAS ESCOLAS,  DÉFICITS POR COR OU RAÇA, ETC</a:t>
            </a:r>
            <a:endParaRPr lang="pt-BR" sz="1600" u="sng">
              <a:cs typeface="Calibri"/>
            </a:endParaRPr>
          </a:p>
        </p:txBody>
      </p:sp>
      <p:pic>
        <p:nvPicPr>
          <p:cNvPr id="37" name="Imagem 36" descr="Forma, Retângulo&#10;&#10;Descrição gerada automaticamente">
            <a:extLst>
              <a:ext uri="{FF2B5EF4-FFF2-40B4-BE49-F238E27FC236}">
                <a16:creationId xmlns:a16="http://schemas.microsoft.com/office/drawing/2014/main" id="{80537CC2-7B37-D717-E14A-E59F695608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0338" y="3901689"/>
            <a:ext cx="5217114" cy="83897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B9FF9A5-4CE7-40FD-A7B6-0E6701FF49DD}"/>
              </a:ext>
            </a:extLst>
          </p:cNvPr>
          <p:cNvSpPr txBox="1"/>
          <p:nvPr/>
        </p:nvSpPr>
        <p:spPr>
          <a:xfrm>
            <a:off x="6935774" y="4134379"/>
            <a:ext cx="435976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fontAlgn="base"/>
            <a:r>
              <a:rPr lang="pt-BR" sz="2200" b="1"/>
              <a:t>NECESSIDADE DE INVESTIMENTOS</a:t>
            </a:r>
            <a:endParaRPr lang="pt-BR" sz="2200" b="1" i="0">
              <a:effectLst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458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5CDCB-3C06-F836-9284-042345E9F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E319F98A-DD67-700C-8162-9F4FA5D2A49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0" i="0" u="none" strike="noStrike" baseline="0"/>
              <a:t>DOCUMENTO FINAL seja apreciado pelo CISB no 2º SEMESTRE/25,</a:t>
            </a:r>
            <a:endParaRPr lang="pt-BR"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528FF2D5-17E2-1863-F4BC-7AAD32AEE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 fontScale="90000"/>
          </a:bodyPr>
          <a:lstStyle/>
          <a:p>
            <a:r>
              <a:rPr lang="pt-BR" b="1"/>
              <a:t>PROCESSO PARA A 2ª REVISÃO</a:t>
            </a:r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9F1BD60-40B1-DDE1-0DEB-3D62B6D1B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B5784857-D4E2-E310-762E-B644BB5FFC0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8B5D707E-C46B-9693-9A4B-B21CA0C01A5D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FBD7B15-9B74-111B-0618-7A448581D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1BFE3D62-2D09-48DE-86E4-FCBB2BB272F1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3F7F149D-B804-7ED9-85BD-1D70D128FB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22172CBC-5EBC-3452-9F8D-007554D4A926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454027F0-241A-F02F-A1D4-5004AADCA7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1136551F-6E69-321D-6952-3B75BB4594B3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84B0DF0A-6C2B-DB24-B2B8-1DEF598CC50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1EA7FDAE-13BC-D6D6-7D3F-B63F90E7E0D5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5D453210-F82B-12D0-10C8-C04898B5CE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B75ED2C1-B2E6-3378-13F9-A520AECBC20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3" name="Imagem 22">
            <a:extLst>
              <a:ext uri="{FF2B5EF4-FFF2-40B4-BE49-F238E27FC236}">
                <a16:creationId xmlns:a16="http://schemas.microsoft.com/office/drawing/2014/main" id="{CE44F9C3-BE9F-2A7A-8B34-49741CD65D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3441" y="2855626"/>
            <a:ext cx="8462703" cy="2151055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6B2E17D7-3327-80E0-0314-A56D3B192CB1}"/>
              </a:ext>
            </a:extLst>
          </p:cNvPr>
          <p:cNvSpPr txBox="1"/>
          <p:nvPr/>
        </p:nvSpPr>
        <p:spPr>
          <a:xfrm>
            <a:off x="1301174" y="5013513"/>
            <a:ext cx="2269921" cy="830997"/>
          </a:xfrm>
          <a:prstGeom prst="rect">
            <a:avLst/>
          </a:prstGeom>
          <a:noFill/>
          <a:ln>
            <a:solidFill>
              <a:srgbClr val="58C4B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>
                <a:ea typeface="ADLaM Display" panose="02010000000000000000" pitchFamily="2" charset="0"/>
                <a:cs typeface="ADLaM Display" panose="02010000000000000000" pitchFamily="2" charset="0"/>
              </a:rPr>
              <a:t>CADERNOS DE DEBATES</a:t>
            </a:r>
          </a:p>
          <a:p>
            <a:pPr algn="ctr"/>
            <a:r>
              <a:rPr lang="pt-BR" sz="1600">
                <a:ea typeface="ADLaM Display" panose="02010000000000000000" pitchFamily="2" charset="0"/>
                <a:cs typeface="ADLaM Display" panose="02010000000000000000" pitchFamily="2" charset="0"/>
              </a:rPr>
              <a:t>Início do processo Agosto/2023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08CD134-B31D-B232-5B0F-D2CA73E995A3}"/>
              </a:ext>
            </a:extLst>
          </p:cNvPr>
          <p:cNvSpPr txBox="1"/>
          <p:nvPr/>
        </p:nvSpPr>
        <p:spPr>
          <a:xfrm>
            <a:off x="2800965" y="2119970"/>
            <a:ext cx="1715189" cy="830997"/>
          </a:xfrm>
          <a:prstGeom prst="rect">
            <a:avLst/>
          </a:prstGeom>
          <a:noFill/>
          <a:ln>
            <a:solidFill>
              <a:srgbClr val="58C4B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>
                <a:ea typeface="ADLaM Display" panose="02010000000000000000" pitchFamily="2" charset="0"/>
                <a:cs typeface="ADLaM Display" panose="02010000000000000000" pitchFamily="2" charset="0"/>
              </a:rPr>
              <a:t>Discussão interna sobre melhorias dos plano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09B6D14-3523-1FC3-A04D-4BD743E9DE05}"/>
              </a:ext>
            </a:extLst>
          </p:cNvPr>
          <p:cNvSpPr txBox="1"/>
          <p:nvPr/>
        </p:nvSpPr>
        <p:spPr>
          <a:xfrm>
            <a:off x="3759500" y="5008059"/>
            <a:ext cx="2440691" cy="830997"/>
          </a:xfrm>
          <a:prstGeom prst="rect">
            <a:avLst/>
          </a:prstGeom>
          <a:noFill/>
          <a:ln>
            <a:solidFill>
              <a:srgbClr val="58C4B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>
                <a:ea typeface="ADLaM Display" panose="02010000000000000000" pitchFamily="2" charset="0"/>
                <a:cs typeface="ADLaM Display" panose="02010000000000000000" pitchFamily="2" charset="0"/>
              </a:rPr>
              <a:t>APERFEIÇOAMENTO </a:t>
            </a:r>
          </a:p>
          <a:p>
            <a:pPr algn="ctr"/>
            <a:r>
              <a:rPr lang="pt-BR" sz="1600">
                <a:ea typeface="ADLaM Display" panose="02010000000000000000" pitchFamily="2" charset="0"/>
                <a:cs typeface="ADLaM Display" panose="02010000000000000000" pitchFamily="2" charset="0"/>
              </a:rPr>
              <a:t>metodológico na qualidade </a:t>
            </a:r>
          </a:p>
          <a:p>
            <a:pPr algn="ctr"/>
            <a:r>
              <a:rPr lang="pt-BR" sz="1600">
                <a:ea typeface="ADLaM Display" panose="02010000000000000000" pitchFamily="2" charset="0"/>
                <a:cs typeface="ADLaM Display" panose="02010000000000000000" pitchFamily="2" charset="0"/>
              </a:rPr>
              <a:t>dos INDICADORES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090E03A-9066-4DC6-F8DC-C92BAFF954A7}"/>
              </a:ext>
            </a:extLst>
          </p:cNvPr>
          <p:cNvSpPr txBox="1"/>
          <p:nvPr/>
        </p:nvSpPr>
        <p:spPr>
          <a:xfrm>
            <a:off x="4748987" y="2117981"/>
            <a:ext cx="2562229" cy="830997"/>
          </a:xfrm>
          <a:prstGeom prst="rect">
            <a:avLst/>
          </a:prstGeom>
          <a:noFill/>
          <a:ln>
            <a:solidFill>
              <a:srgbClr val="58C4BB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600" b="0" i="0" u="none" strike="noStrike">
                <a:solidFill>
                  <a:srgbClr val="000000"/>
                </a:solidFill>
                <a:effectLst/>
                <a:latin typeface="Calibri"/>
                <a:cs typeface="Calibri"/>
              </a:rPr>
              <a:t>Incorporação de DADOS do censo 2022/2023 – IBGE e </a:t>
            </a:r>
            <a:r>
              <a:rPr lang="pt-BR" sz="1600">
                <a:solidFill>
                  <a:srgbClr val="000000"/>
                </a:solidFill>
                <a:latin typeface="Calibri"/>
                <a:cs typeface="Calibri"/>
              </a:rPr>
              <a:t>finalização dos</a:t>
            </a:r>
            <a:r>
              <a:rPr lang="pt-BR" sz="1600" b="0" i="0" u="none" strike="noStrike">
                <a:solidFill>
                  <a:srgbClr val="000000"/>
                </a:solidFill>
                <a:effectLst/>
                <a:latin typeface="Calibri"/>
                <a:cs typeface="Calibri"/>
              </a:rPr>
              <a:t> documentos</a:t>
            </a:r>
            <a:r>
              <a:rPr lang="pt-BR" sz="1600" b="0" i="0">
                <a:solidFill>
                  <a:srgbClr val="000000"/>
                </a:solidFill>
                <a:effectLst/>
                <a:latin typeface="Calibri"/>
                <a:cs typeface="Calibri"/>
              </a:rPr>
              <a:t>​</a:t>
            </a:r>
            <a:endParaRPr lang="pt-BR" sz="1600">
              <a:latin typeface="Calibri"/>
              <a:ea typeface="ADLaM Display" panose="02010000000000000000" pitchFamily="2" charset="0"/>
              <a:cs typeface="Calibri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3434CB3-6870-F0EB-62DD-F5DECD35D33B}"/>
              </a:ext>
            </a:extLst>
          </p:cNvPr>
          <p:cNvSpPr txBox="1"/>
          <p:nvPr/>
        </p:nvSpPr>
        <p:spPr>
          <a:xfrm>
            <a:off x="7514975" y="2109387"/>
            <a:ext cx="2771257" cy="830997"/>
          </a:xfrm>
          <a:prstGeom prst="rect">
            <a:avLst/>
          </a:prstGeom>
          <a:noFill/>
          <a:ln>
            <a:solidFill>
              <a:srgbClr val="58C4BB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600" b="0" i="0" u="none" strike="noStrike" baseline="0"/>
              <a:t>CTPI/ CISB acompanhará desenvolvimento dos trabalhos da revisão GT específico</a:t>
            </a:r>
            <a:endParaRPr lang="pt-BR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DADFEE7E-1E74-79E9-E711-9EDB93D26DC5}"/>
              </a:ext>
            </a:extLst>
          </p:cNvPr>
          <p:cNvSpPr txBox="1"/>
          <p:nvPr/>
        </p:nvSpPr>
        <p:spPr>
          <a:xfrm>
            <a:off x="6295441" y="5008059"/>
            <a:ext cx="2373072" cy="1077218"/>
          </a:xfrm>
          <a:prstGeom prst="rect">
            <a:avLst/>
          </a:prstGeom>
          <a:noFill/>
          <a:ln>
            <a:solidFill>
              <a:srgbClr val="58C4B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/>
              <a:t>Audiências Públicas, </a:t>
            </a:r>
          </a:p>
          <a:p>
            <a:pPr algn="ctr"/>
            <a:r>
              <a:rPr lang="pt-BR" sz="1600"/>
              <a:t>Consulta Pública e apreciação Conselhos Nacionais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6EF04A39-187B-6787-7C3B-9B522C68EAF4}"/>
              </a:ext>
            </a:extLst>
          </p:cNvPr>
          <p:cNvSpPr txBox="1"/>
          <p:nvPr/>
        </p:nvSpPr>
        <p:spPr>
          <a:xfrm>
            <a:off x="187860" y="3526462"/>
            <a:ext cx="1668166" cy="923330"/>
          </a:xfrm>
          <a:prstGeom prst="rect">
            <a:avLst/>
          </a:prstGeom>
          <a:noFill/>
          <a:ln>
            <a:solidFill>
              <a:srgbClr val="58C4B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/>
              <a:t>CONTINUAÇÃO DOS TRABALHOS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133B47F8-19D1-EB14-2FA6-4DBA171AEE10}"/>
              </a:ext>
            </a:extLst>
          </p:cNvPr>
          <p:cNvSpPr txBox="1"/>
          <p:nvPr/>
        </p:nvSpPr>
        <p:spPr>
          <a:xfrm>
            <a:off x="8763020" y="5010950"/>
            <a:ext cx="2214254" cy="830997"/>
          </a:xfrm>
          <a:prstGeom prst="rect">
            <a:avLst/>
          </a:prstGeom>
          <a:noFill/>
          <a:ln>
            <a:solidFill>
              <a:srgbClr val="58C4B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b="0" i="0" u="none" strike="noStrike" baseline="0"/>
              <a:t>DOCUMENTO FINAL seja apreciado pelo CISB no 2º SEMESTRE/25</a:t>
            </a:r>
            <a:endParaRPr lang="pt-BR" sz="160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3ED6D39-B09C-042C-9BF1-9D0F17AF4F73}"/>
              </a:ext>
            </a:extLst>
          </p:cNvPr>
          <p:cNvSpPr txBox="1"/>
          <p:nvPr/>
        </p:nvSpPr>
        <p:spPr>
          <a:xfrm>
            <a:off x="10260042" y="3764967"/>
            <a:ext cx="1668166" cy="369332"/>
          </a:xfrm>
          <a:prstGeom prst="rect">
            <a:avLst/>
          </a:prstGeom>
          <a:noFill/>
          <a:ln>
            <a:solidFill>
              <a:srgbClr val="58C4B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/>
              <a:t>PUBLICAÇÃO</a:t>
            </a:r>
          </a:p>
        </p:txBody>
      </p:sp>
    </p:spTree>
    <p:extLst>
      <p:ext uri="{BB962C8B-B14F-4D97-AF65-F5344CB8AC3E}">
        <p14:creationId xmlns:p14="http://schemas.microsoft.com/office/powerpoint/2010/main" val="1755537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B665A-8083-A130-C414-6A2658699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BA4CB4E9-9371-34B9-7525-0EC12357F13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7C87E765-5C0A-794A-BC8F-2EAF87E3B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 fontScale="90000"/>
          </a:bodyPr>
          <a:lstStyle/>
          <a:p>
            <a:r>
              <a:rPr lang="pt-BR" b="1"/>
              <a:t>CADERNOS TEMÁTICOS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B97F99A0-E755-DE55-2548-A0E52FFB2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9568" y="2604830"/>
            <a:ext cx="4994398" cy="272701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342900" indent="-342900" algn="l" fontAlgn="base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pt-BR">
                <a:solidFill>
                  <a:srgbClr val="555555"/>
                </a:solidFill>
              </a:rPr>
              <a:t>A</a:t>
            </a:r>
            <a:r>
              <a:rPr lang="pt-BR" b="0" i="0">
                <a:solidFill>
                  <a:srgbClr val="555555"/>
                </a:solidFill>
                <a:effectLst/>
              </a:rPr>
              <a:t>bordagem mais exaustiva de temas que foram apenas citados no Plano – sejam eles técnicos, econômicos ou da esfera da gestão do setor.</a:t>
            </a:r>
            <a:endParaRPr lang="pt-BR" b="0" i="0">
              <a:solidFill>
                <a:srgbClr val="555555"/>
              </a:solidFill>
              <a:effectLst/>
              <a:cs typeface="Calibri"/>
            </a:endParaRPr>
          </a:p>
          <a:p>
            <a:pPr marL="342900" indent="-342900" fontAlgn="base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pt-BR" b="0" i="0">
                <a:solidFill>
                  <a:srgbClr val="555555"/>
                </a:solidFill>
                <a:effectLst/>
              </a:rPr>
              <a:t>Na 2ª revisão, ênfase em desafios envolvendo a gestão do saneamento, seja urbano</a:t>
            </a:r>
            <a:r>
              <a:rPr lang="pt-BR">
                <a:solidFill>
                  <a:srgbClr val="555555"/>
                </a:solidFill>
              </a:rPr>
              <a:t> ou rural</a:t>
            </a:r>
            <a:endParaRPr lang="pt-BR" b="0" i="0">
              <a:solidFill>
                <a:srgbClr val="555555"/>
              </a:solidFill>
              <a:effectLst/>
              <a:cs typeface="Calibri"/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1E2CED-E392-9388-230E-AA050D9DC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DA10533F-2E72-0D7E-62A9-343DF7B7653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B9957C2-5BFD-96C6-1387-24D599BBBCE2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48B7B239-68D8-EC49-4646-F6689FC75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36A0CA9B-28CD-B0DC-0C5E-C714A634AFB0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1FB6D417-E871-0EEC-40D0-4E7850B772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9B818E82-F759-4F1F-9604-744A68D52B46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20C71CB2-B9C5-9ABA-2AE3-7689E1D3BE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01F49097-7CF4-D686-311B-7D2FC4C14E1C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95201A73-D3E7-0510-E107-94C16697536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5206A4E4-9FE1-0782-80C2-C6547CD36538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DABA0BF4-17F2-0C32-F097-A83E4241D2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1EE0DBB6-3EEE-0B71-C50D-C14E7699AA9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7" name="Imagem 26" descr="Código QR&#10;&#10;Descrição gerada automaticamente">
            <a:extLst>
              <a:ext uri="{FF2B5EF4-FFF2-40B4-BE49-F238E27FC236}">
                <a16:creationId xmlns:a16="http://schemas.microsoft.com/office/drawing/2014/main" id="{072F24BA-A610-1621-78AA-03E53DA485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344" y="2548541"/>
            <a:ext cx="2559255" cy="2559255"/>
          </a:xfrm>
          <a:prstGeom prst="rect">
            <a:avLst/>
          </a:prstGeom>
        </p:spPr>
      </p:pic>
      <p:pic>
        <p:nvPicPr>
          <p:cNvPr id="2" name="Imagem 1" descr="Linha do tempo&#10;&#10;Descrição gerada automaticamente">
            <a:extLst>
              <a:ext uri="{FF2B5EF4-FFF2-40B4-BE49-F238E27FC236}">
                <a16:creationId xmlns:a16="http://schemas.microsoft.com/office/drawing/2014/main" id="{3F61CA5A-4197-0847-4DDA-A4EAFDE1D3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391" y="2388659"/>
            <a:ext cx="4337050" cy="288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011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6AF41-9E1A-B5F6-A4B4-5992DA281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F92552B6-5144-4B0B-4F43-0CF6F377B789}"/>
              </a:ext>
            </a:extLst>
          </p:cNvPr>
          <p:cNvSpPr/>
          <p:nvPr/>
        </p:nvSpPr>
        <p:spPr>
          <a:xfrm>
            <a:off x="440" y="-918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E888DD3-C3E5-D9B8-1E2A-0A6D55D9E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E34D2BB-DB22-495B-74C9-A5165548103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C3F451E5-D418-29B7-4631-8A2F227A1EAB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243FB9C-CB54-3875-E1C6-392CE2011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FF6E9FBD-8069-7EEA-8D14-30738D1767F6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B2172965-6D72-3BDA-A6E2-60D9BB17AB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851061A5-4D89-F008-34E6-F314CF0579AB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08A95F1D-5153-ABA1-1457-BC854C6240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4FBC64D8-5DBF-24A2-EA4F-32BC92E12C4C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7E5BF174-8A4F-3FB9-CE74-8F2DB7393E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373CC126-FACC-2205-5906-CD594C29ACF4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5714BC25-DF04-D978-EE3D-0343F7E9AE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44C74D26-49CC-3332-C1C2-A3F7B6E77B4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5687626-67EA-7530-1F81-8AACCA7C3E55}"/>
              </a:ext>
            </a:extLst>
          </p:cNvPr>
          <p:cNvSpPr txBox="1"/>
          <p:nvPr/>
        </p:nvSpPr>
        <p:spPr>
          <a:xfrm>
            <a:off x="2554" y="5956030"/>
            <a:ext cx="78405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b="0" i="1" u="none" strike="noStrike" baseline="0"/>
              <a:t>*</a:t>
            </a:r>
            <a:r>
              <a:rPr lang="pt-BR" b="0" i="1" u="none" strike="noStrike" baseline="0" err="1"/>
              <a:t>Obs</a:t>
            </a:r>
            <a:r>
              <a:rPr lang="pt-BR" b="0" i="1" u="none" strike="noStrike" baseline="0"/>
              <a:t>: produtos elaborados por setores do SNSA ou por colaboradores externos.</a:t>
            </a:r>
            <a:endParaRPr lang="pt-BR"/>
          </a:p>
        </p:txBody>
      </p:sp>
      <p:pic>
        <p:nvPicPr>
          <p:cNvPr id="15" name="Imagem 14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8D46F1EE-D063-92EC-8DC8-B1189F7C07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925" y="1423133"/>
            <a:ext cx="7832725" cy="4525433"/>
          </a:xfrm>
          <a:prstGeom prst="rect">
            <a:avLst/>
          </a:prstGeom>
        </p:spPr>
      </p:pic>
      <p:pic>
        <p:nvPicPr>
          <p:cNvPr id="16" name="Imagem 15" descr="Texto, chat ou mensagem de texto&#10;&#10;Descrição gerada automaticamente">
            <a:extLst>
              <a:ext uri="{FF2B5EF4-FFF2-40B4-BE49-F238E27FC236}">
                <a16:creationId xmlns:a16="http://schemas.microsoft.com/office/drawing/2014/main" id="{6B5D3FD9-3F15-8C40-9341-7F901B1F4B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5793" y="1895720"/>
            <a:ext cx="2377017" cy="405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880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9BB4C-BBA5-D57F-31DC-8A27AD869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5B853974-4FE2-BDCD-C752-36A044DE64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3400D8A-33FA-69BF-86D0-822CF716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5EB65576-1B08-2D65-6348-32B2B36573F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464599DD-040F-EA1B-02A4-AF3A186D089C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A03FC22-550E-C433-4256-3C42DC85B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E9F9310-0845-78A7-27B1-CA3A61B95048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84A6B96-0CA8-9071-5B8C-31739AEF84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ED155F31-DBB4-48DB-842D-0FBC960A8C9D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36E48A9D-45EF-0096-DB1C-95F8B5DA31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5F14D8A8-146B-D907-46C4-E4941BB4B060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B16448F-5181-EA05-950E-AE120565ACF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E6C2ACB-D501-33C8-2513-B3364944FAC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6322BFE5-4D0A-EA36-513B-1CA1BB893E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0010A468-BCF7-9A6A-0578-4F2C4047A3A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Título 14">
            <a:extLst>
              <a:ext uri="{FF2B5EF4-FFF2-40B4-BE49-F238E27FC236}">
                <a16:creationId xmlns:a16="http://schemas.microsoft.com/office/drawing/2014/main" id="{5BA68A37-8ADB-0A1A-2DE5-7E30DBC13C12}"/>
              </a:ext>
            </a:extLst>
          </p:cNvPr>
          <p:cNvSpPr>
            <a:spLocks noGrp="1"/>
          </p:cNvSpPr>
          <p:nvPr/>
        </p:nvSpPr>
        <p:spPr>
          <a:xfrm>
            <a:off x="831849" y="1364871"/>
            <a:ext cx="1622101" cy="8162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/>
              <a:t>CISB</a:t>
            </a:r>
          </a:p>
        </p:txBody>
      </p:sp>
      <p:pic>
        <p:nvPicPr>
          <p:cNvPr id="16" name="Imagem 15" descr="Texto&#10;&#10;Descrição gerada automaticamente">
            <a:extLst>
              <a:ext uri="{FF2B5EF4-FFF2-40B4-BE49-F238E27FC236}">
                <a16:creationId xmlns:a16="http://schemas.microsoft.com/office/drawing/2014/main" id="{7818FA01-769B-F339-E4CD-4D6D3F3F53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6338" y="1365779"/>
            <a:ext cx="8495242" cy="495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583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594E1-BF12-E52F-3CAA-B07FF908F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8020947D-CC4A-7BAA-5165-AA0151554CC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CE7EEC-0610-1934-0378-BA5722091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58EB6CC2-F00A-08E2-3049-AC4053A213B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47BF1BAD-E096-CBFB-1EAD-3D04A86D3DCF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E8ADEFEE-1FFA-BF28-8923-6ABA40A54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FEE678BA-725C-8C3F-A25D-FA7D96FFFA0C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B9981A6A-033C-88AA-09FE-CB57200D03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1CCD87E5-5ABE-D58D-7700-49CA79B96D15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C5042F63-D09B-2577-F9E8-0D7CB61A20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D39BB9AB-339C-FC69-1CD2-8189B6D5840D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021E6AE9-77E0-9078-A556-5934C6CEA42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0EF00B45-1822-3A54-F1B5-5594511E1FA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902BD087-3C15-EE49-C27A-EF50617D38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6B64D86B-92A2-7C5E-9D74-A87765238EE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A49736D7-FE28-D812-1E7E-DF1FF312E9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1517" y="1370017"/>
            <a:ext cx="9042060" cy="481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878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B0948-23EA-5374-8B4B-9D7B3DBB5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24C8DDA3-0B14-6F05-F4A5-5A9D88FEA8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4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DBACC4-9870-E586-5F00-81E923B9A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DFA7DCED-9636-9993-1058-B08452167AE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7F545297-47BF-C21F-2558-93092A860EFB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EB3EEF6-752B-CD61-046F-9216F1B6D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1CE274C8-4FF6-1C0D-0D07-3F02D388592B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96C9BAFB-BF90-9552-7DB1-EB43768E44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1156196A-F354-4EC9-BB84-7A8CADC4BF1C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C13994F5-6716-DD0F-4208-F5D15DF911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9C713196-2763-8F70-E739-5D0E8CE6DBC5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5511E7DC-DD3C-6213-BD27-F30E136AEB6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B7C2D12D-0FC5-8EA4-51A4-7FE02EA880F1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024FE74D-3DA0-7953-1117-12CEC1EE37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FE655E3F-95E1-58E7-54AA-7943BC0C0C5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3933ADBC-4CE8-560F-D1FE-A9A95F17A3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9881" y="1371844"/>
            <a:ext cx="10172700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267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9BB4C-BBA5-D57F-31DC-8A27AD869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5B853974-4FE2-BDCD-C752-36A044DE64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 sz="5400" b="1">
              <a:latin typeface="Calibri Light"/>
              <a:cs typeface="Calibri Light"/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3400D8A-33FA-69BF-86D0-822CF716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5EB65576-1B08-2D65-6348-32B2B36573F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464599DD-040F-EA1B-02A4-AF3A186D089C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A03FC22-550E-C433-4256-3C42DC85B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E9F9310-0845-78A7-27B1-CA3A61B95048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84A6B96-0CA8-9071-5B8C-31739AEF84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ED155F31-DBB4-48DB-842D-0FBC960A8C9D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36E48A9D-45EF-0096-DB1C-95F8B5DA31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5F14D8A8-146B-D907-46C4-E4941BB4B060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B16448F-5181-EA05-950E-AE120565ACF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E6C2ACB-D501-33C8-2513-B3364944FAC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6322BFE5-4D0A-EA36-513B-1CA1BB893E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0010A468-BCF7-9A6A-0578-4F2C4047A3A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8" name="Imagem 27" descr="Forma, Retângulo&#10;&#10;Descrição gerada automaticamente">
            <a:extLst>
              <a:ext uri="{FF2B5EF4-FFF2-40B4-BE49-F238E27FC236}">
                <a16:creationId xmlns:a16="http://schemas.microsoft.com/office/drawing/2014/main" id="{F04A7B58-DB8B-B5F6-640D-7E854405E9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3308" y="1489075"/>
            <a:ext cx="6866466" cy="4398433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FD1CA14F-145D-65A9-09DC-3F293ADDFB3D}"/>
              </a:ext>
            </a:extLst>
          </p:cNvPr>
          <p:cNvSpPr txBox="1"/>
          <p:nvPr/>
        </p:nvSpPr>
        <p:spPr>
          <a:xfrm>
            <a:off x="3630084" y="2677582"/>
            <a:ext cx="5683247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4800" b="1">
                <a:cs typeface="Calibri"/>
              </a:rPr>
              <a:t>E AS MUDANÇAS </a:t>
            </a:r>
            <a:endParaRPr lang="pt-BR" sz="4800">
              <a:ea typeface="Calibri"/>
              <a:cs typeface="Calibri"/>
            </a:endParaRPr>
          </a:p>
          <a:p>
            <a:pPr algn="ctr"/>
            <a:r>
              <a:rPr lang="pt-BR" sz="4800" b="1">
                <a:cs typeface="Calibri"/>
              </a:rPr>
              <a:t>CLIMÁTICAS NO SANEAMENTO</a:t>
            </a:r>
            <a:endParaRPr lang="pt-BR" sz="48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5338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9BB4C-BBA5-D57F-31DC-8A27AD869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5B853974-4FE2-BDCD-C752-36A044DE64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 sz="5400" b="1">
              <a:latin typeface="Calibri Light"/>
              <a:cs typeface="Calibri Light"/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3400D8A-33FA-69BF-86D0-822CF716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5EB65576-1B08-2D65-6348-32B2B36573F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464599DD-040F-EA1B-02A4-AF3A186D089C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A03FC22-550E-C433-4256-3C42DC85B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E9F9310-0845-78A7-27B1-CA3A61B95048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84A6B96-0CA8-9071-5B8C-31739AEF84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ED155F31-DBB4-48DB-842D-0FBC960A8C9D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36E48A9D-45EF-0096-DB1C-95F8B5DA31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5F14D8A8-146B-D907-46C4-E4941BB4B060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B16448F-5181-EA05-950E-AE120565ACF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E6C2ACB-D501-33C8-2513-B3364944FAC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6322BFE5-4D0A-EA36-513B-1CA1BB893E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0010A468-BCF7-9A6A-0578-4F2C4047A3A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6F24621E-5C4A-0923-247A-FD3450BFB1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7521" y="1373717"/>
            <a:ext cx="3286125" cy="4893734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8677EF15-66EF-A291-9407-E8AD1987B22C}"/>
              </a:ext>
            </a:extLst>
          </p:cNvPr>
          <p:cNvSpPr txBox="1"/>
          <p:nvPr/>
        </p:nvSpPr>
        <p:spPr>
          <a:xfrm>
            <a:off x="1640417" y="3153833"/>
            <a:ext cx="3862916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7000">
                <a:ea typeface="Calibri"/>
                <a:cs typeface="Calibri"/>
              </a:rPr>
              <a:t>AMEAÇAS</a:t>
            </a:r>
            <a:endParaRPr lang="pt-BR" sz="7000"/>
          </a:p>
        </p:txBody>
      </p:sp>
    </p:spTree>
    <p:extLst>
      <p:ext uri="{BB962C8B-B14F-4D97-AF65-F5344CB8AC3E}">
        <p14:creationId xmlns:p14="http://schemas.microsoft.com/office/powerpoint/2010/main" val="3162282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9BB4C-BBA5-D57F-31DC-8A27AD869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5B853974-4FE2-BDCD-C752-36A044DE6469}"/>
              </a:ext>
            </a:extLst>
          </p:cNvPr>
          <p:cNvSpPr/>
          <p:nvPr/>
        </p:nvSpPr>
        <p:spPr>
          <a:xfrm>
            <a:off x="0" y="25400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3400D8A-33FA-69BF-86D0-822CF716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5EB65576-1B08-2D65-6348-32B2B36573F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464599DD-040F-EA1B-02A4-AF3A186D089C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A03FC22-550E-C433-4256-3C42DC85B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E9F9310-0845-78A7-27B1-CA3A61B95048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84A6B96-0CA8-9071-5B8C-31739AEF84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ED155F31-DBB4-48DB-842D-0FBC960A8C9D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36E48A9D-45EF-0096-DB1C-95F8B5DA31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5F14D8A8-146B-D907-46C4-E4941BB4B060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B16448F-5181-EA05-950E-AE120565ACF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E6C2ACB-D501-33C8-2513-B3364944FAC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6322BFE5-4D0A-EA36-513B-1CA1BB893E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0010A468-BCF7-9A6A-0578-4F2C4047A3A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AB90079-DDB0-D0C7-E9BB-8358D3A10B47}"/>
              </a:ext>
            </a:extLst>
          </p:cNvPr>
          <p:cNvSpPr txBox="1"/>
          <p:nvPr/>
        </p:nvSpPr>
        <p:spPr>
          <a:xfrm>
            <a:off x="701251" y="1326382"/>
            <a:ext cx="7544038" cy="11695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sz="3500" b="1">
                <a:latin typeface="Calibri"/>
                <a:ea typeface="Calibri"/>
                <a:cs typeface="+mn-lt"/>
              </a:rPr>
              <a:t>ESTIAGEM E SECAS</a:t>
            </a:r>
            <a:endParaRPr lang="pt-BR" sz="3500">
              <a:latin typeface="Calibri"/>
              <a:ea typeface="Calibri"/>
              <a:cs typeface="+mn-lt"/>
            </a:endParaRPr>
          </a:p>
          <a:p>
            <a:endParaRPr lang="pt-BR" sz="3500" b="1">
              <a:latin typeface="Calibri"/>
              <a:ea typeface="Verdana"/>
              <a:cs typeface="+mn-lt"/>
            </a:endParaRPr>
          </a:p>
        </p:txBody>
      </p:sp>
      <p:pic>
        <p:nvPicPr>
          <p:cNvPr id="14" name="Imagem 13" descr="Texto&#10;&#10;Descrição gerada automaticamente">
            <a:extLst>
              <a:ext uri="{FF2B5EF4-FFF2-40B4-BE49-F238E27FC236}">
                <a16:creationId xmlns:a16="http://schemas.microsoft.com/office/drawing/2014/main" id="{78923D2D-333F-50B6-7669-AABCEDF1E0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3" y="2221442"/>
            <a:ext cx="1199197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097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9BB4C-BBA5-D57F-31DC-8A27AD869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5B853974-4FE2-BDCD-C752-36A044DE64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3400D8A-33FA-69BF-86D0-822CF716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5EB65576-1B08-2D65-6348-32B2B36573F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464599DD-040F-EA1B-02A4-AF3A186D089C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A03FC22-550E-C433-4256-3C42DC85B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E9F9310-0845-78A7-27B1-CA3A61B95048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84A6B96-0CA8-9071-5B8C-31739AEF84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ED155F31-DBB4-48DB-842D-0FBC960A8C9D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36E48A9D-45EF-0096-DB1C-95F8B5DA31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5F14D8A8-146B-D907-46C4-E4941BB4B060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B16448F-5181-EA05-950E-AE120565ACF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E6C2ACB-D501-33C8-2513-B3364944FAC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6322BFE5-4D0A-EA36-513B-1CA1BB893E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0010A468-BCF7-9A6A-0578-4F2C4047A3A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AB90079-DDB0-D0C7-E9BB-8358D3A10B47}"/>
              </a:ext>
            </a:extLst>
          </p:cNvPr>
          <p:cNvSpPr txBox="1"/>
          <p:nvPr/>
        </p:nvSpPr>
        <p:spPr>
          <a:xfrm>
            <a:off x="701251" y="1326382"/>
            <a:ext cx="7544038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3500" b="1">
                <a:latin typeface="Calibri"/>
                <a:ea typeface="Verdana"/>
                <a:cs typeface="+mn-lt"/>
              </a:rPr>
              <a:t>AUMENTO DO NÍVEL DO MAR</a:t>
            </a:r>
          </a:p>
        </p:txBody>
      </p:sp>
      <p:pic>
        <p:nvPicPr>
          <p:cNvPr id="2" name="Imagem 1" descr="Texto&#10;&#10;Descrição gerada automaticamente">
            <a:extLst>
              <a:ext uri="{FF2B5EF4-FFF2-40B4-BE49-F238E27FC236}">
                <a16:creationId xmlns:a16="http://schemas.microsoft.com/office/drawing/2014/main" id="{E39B2F7C-8B3A-F3B5-177A-113306F409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655" y="2120371"/>
            <a:ext cx="11354858" cy="366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92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9BB4C-BBA5-D57F-31DC-8A27AD869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5B853974-4FE2-BDCD-C752-36A044DE64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3400D8A-33FA-69BF-86D0-822CF716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5EB65576-1B08-2D65-6348-32B2B36573F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464599DD-040F-EA1B-02A4-AF3A186D089C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A03FC22-550E-C433-4256-3C42DC85B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E9F9310-0845-78A7-27B1-CA3A61B95048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84A6B96-0CA8-9071-5B8C-31739AEF84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ED155F31-DBB4-48DB-842D-0FBC960A8C9D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36E48A9D-45EF-0096-DB1C-95F8B5DA31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5F14D8A8-146B-D907-46C4-E4941BB4B060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B16448F-5181-EA05-950E-AE120565ACF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E6C2ACB-D501-33C8-2513-B3364944FAC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6322BFE5-4D0A-EA36-513B-1CA1BB893E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0010A468-BCF7-9A6A-0578-4F2C4047A3A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AB90079-DDB0-D0C7-E9BB-8358D3A10B47}"/>
              </a:ext>
            </a:extLst>
          </p:cNvPr>
          <p:cNvSpPr txBox="1"/>
          <p:nvPr/>
        </p:nvSpPr>
        <p:spPr>
          <a:xfrm>
            <a:off x="701251" y="1326382"/>
            <a:ext cx="4601871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sz="3300" b="1">
                <a:cs typeface="Calibri"/>
              </a:rPr>
              <a:t>PRECIPITAÇÃO E VENTOS</a:t>
            </a:r>
            <a:endParaRPr lang="pt-BR" sz="3500" b="1">
              <a:cs typeface="Calibri"/>
            </a:endParaRPr>
          </a:p>
        </p:txBody>
      </p:sp>
      <p:pic>
        <p:nvPicPr>
          <p:cNvPr id="15" name="Imagem 14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744A4553-93AD-44BF-CC31-D955563967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1208" y="1840442"/>
            <a:ext cx="9853084" cy="447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57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9BB4C-BBA5-D57F-31DC-8A27AD869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5B853974-4FE2-BDCD-C752-36A044DE64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3400D8A-33FA-69BF-86D0-822CF716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5EB65576-1B08-2D65-6348-32B2B36573F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464599DD-040F-EA1B-02A4-AF3A186D089C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A03FC22-550E-C433-4256-3C42DC85B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E9F9310-0845-78A7-27B1-CA3A61B95048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84A6B96-0CA8-9071-5B8C-31739AEF84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ED155F31-DBB4-48DB-842D-0FBC960A8C9D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36E48A9D-45EF-0096-DB1C-95F8B5DA31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5F14D8A8-146B-D907-46C4-E4941BB4B060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B16448F-5181-EA05-950E-AE120565ACF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E6C2ACB-D501-33C8-2513-B3364944FAC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6322BFE5-4D0A-EA36-513B-1CA1BB893E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0010A468-BCF7-9A6A-0578-4F2C4047A3A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BCB72C4E-13CD-43F3-0195-E3AD7FB8D1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8915" y="1853568"/>
            <a:ext cx="8793338" cy="4423101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1AB90079-DDB0-D0C7-E9BB-8358D3A10B47}"/>
              </a:ext>
            </a:extLst>
          </p:cNvPr>
          <p:cNvSpPr txBox="1"/>
          <p:nvPr/>
        </p:nvSpPr>
        <p:spPr>
          <a:xfrm>
            <a:off x="701251" y="1326382"/>
            <a:ext cx="5702538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3500" b="1"/>
              <a:t>ESTRUTURA DO DOCUMENTO</a:t>
            </a:r>
            <a:endParaRPr lang="pt-BR" sz="35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3058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4258C-8D89-09EA-BAF6-BCFC3B1EF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A9A2C73C-EDF8-98E6-0708-988D2DDD7E3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4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>
              <a:ea typeface="Calibri"/>
              <a:cs typeface="Calibri"/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0CE8576-0830-26CC-515E-E39731E9A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2F91BE64-89E4-A549-F616-423A0AD322C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123C978C-1207-D330-6451-54133359B04C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D7FB9756-EA0C-3374-CDBA-002196192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49332D72-C4AB-35A4-361C-8E719048EEEC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A7C20B58-B380-C10E-8E7F-0F69170658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B3F72748-4FBA-6207-F68E-DE7E21C658B1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EE5D754F-36C3-A4D0-9CD3-5868BBECF6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429529BF-4769-82DE-1741-4C0AF5D1367D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A31A6B7E-1E99-15B1-64AD-4C519485E9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E39898E-55D9-3A09-9950-0673A5978017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2F0E8716-49BD-7A3D-88B5-3554BCA445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29F74532-78A3-243D-448D-1D2DD16E821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6AB8B98-A538-306C-9C9D-9FC874F42E91}"/>
              </a:ext>
            </a:extLst>
          </p:cNvPr>
          <p:cNvSpPr txBox="1"/>
          <p:nvPr/>
        </p:nvSpPr>
        <p:spPr>
          <a:xfrm>
            <a:off x="669501" y="1326382"/>
            <a:ext cx="10443871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3500" b="1"/>
              <a:t>Plano Clima ADAPTAÇÃO - Setorial Cidades</a:t>
            </a:r>
            <a:r>
              <a:rPr lang="pt-BR" sz="3500" b="1">
                <a:ea typeface="+mn-lt"/>
                <a:cs typeface="+mn-lt"/>
              </a:rPr>
              <a:t> </a:t>
            </a:r>
            <a:endParaRPr lang="pt-BR" sz="3500">
              <a:ea typeface="Calibri"/>
              <a:cs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3C866C5-7FA5-C2FB-C7A0-BC28002739D0}"/>
              </a:ext>
            </a:extLst>
          </p:cNvPr>
          <p:cNvSpPr txBox="1"/>
          <p:nvPr/>
        </p:nvSpPr>
        <p:spPr>
          <a:xfrm>
            <a:off x="306916" y="1852083"/>
            <a:ext cx="11588750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pt-BR" sz="2500" b="1" u="sng">
                <a:ea typeface="Calibri"/>
                <a:cs typeface="Calibri"/>
              </a:rPr>
              <a:t>OBJETIVOS:</a:t>
            </a:r>
            <a:endParaRPr lang="en-US" sz="2500">
              <a:ea typeface="Calibri"/>
              <a:cs typeface="Calibri"/>
            </a:endParaRPr>
          </a:p>
          <a:p>
            <a:pPr marL="514350" indent="-514350">
              <a:buAutoNum type="arabicPeriod"/>
            </a:pPr>
            <a:r>
              <a:rPr lang="pt-BR" sz="2500" b="1">
                <a:ea typeface="Calibri"/>
                <a:cs typeface="Calibri"/>
              </a:rPr>
              <a:t>APRIMORAR E DIFUNDIR INFORMAÇÕES E FOMENTAR PESQUISA SOBRE ADAPTAÇÃO DAS CIDADES À MUDANÇA DO CLIMA</a:t>
            </a:r>
            <a:endParaRPr lang="en-US" sz="2500">
              <a:ea typeface="Calibri"/>
              <a:cs typeface="Calibri"/>
            </a:endParaRPr>
          </a:p>
          <a:p>
            <a:pPr marL="514350" indent="-514350">
              <a:buAutoNum type="arabicPeriod"/>
            </a:pPr>
            <a:r>
              <a:rPr lang="pt-BR" sz="2500" b="1">
                <a:ea typeface="Calibri"/>
                <a:cs typeface="Calibri"/>
              </a:rPr>
              <a:t>APRIMORAR A GESTÃO E O PLANEJAMENTO DAS CIDADES PARA A ADAPTAÇÃO À MUDANÇA DO CLIMA.</a:t>
            </a:r>
            <a:endParaRPr lang="en-US" sz="2500">
              <a:ea typeface="Calibri"/>
              <a:cs typeface="Calibri"/>
            </a:endParaRPr>
          </a:p>
          <a:p>
            <a:pPr marL="514350" indent="-514350">
              <a:buAutoNum type="arabicPeriod"/>
            </a:pPr>
            <a:r>
              <a:rPr lang="pt-BR" sz="2500" b="1">
                <a:ea typeface="Calibri"/>
                <a:cs typeface="Calibri"/>
              </a:rPr>
              <a:t>ADAPTAR AS INFRAESTRUTURAS E OS SERVIÇOS DAS CIDADES À MUDANÇA DO CLIMA POR MEIO DE SOLUÇÕES SUSTENTÁVEIS E RESILIENTES, PROMOVENDO A JUSTIÇA CLIMÁTICA</a:t>
            </a:r>
            <a:endParaRPr lang="en-US" sz="2500">
              <a:ea typeface="Calibri"/>
              <a:cs typeface="Calibri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D87ACF41-4E05-1354-6378-2A24A0B91D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1208" y="5218642"/>
            <a:ext cx="96202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371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C6549-277C-9F68-BF97-197F9E471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68305DB9-0701-84F9-9CB7-FE45AAE34A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48E9C8-46D5-F56A-6B05-F65BE7CC5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08B95482-72FE-1FF7-5E54-979ABBD87CD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DCADAFD5-585E-7B30-BEA4-11EBA79FEFC5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C10E75D7-35F4-F7E6-65C9-FBE2D8C83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EB6BD36C-7C7C-ECC4-F83E-FC371DD6856E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6813CE61-C559-DEE6-F039-4C330A10E1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3EF5A574-C8B7-29BC-BB00-4FD33A9F23E2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7DF9EA8D-1113-66D1-9B94-4A57DF15E4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4A0D7844-AC64-8A81-BC5F-B8340CAEA2F3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53029C90-912E-D049-D421-2A14064B9CD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7AA38F5D-0970-0670-CE83-551A1A7DE542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6DD7F1E4-7B2D-89A0-552D-4A8D2152F0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1C6AA906-965B-CF94-60BB-CE8DAC448EE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B7458E5B-C218-DF5B-E645-670711449B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3975" y="1757363"/>
            <a:ext cx="9544050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604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736960" y="1628468"/>
            <a:ext cx="10515600" cy="234421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6600" b="1" i="0" dirty="0">
                <a:solidFill>
                  <a:srgbClr val="1C2F8E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DESAFIOS PARA O PLANEJAMENTO FEDERAL DO SANEAMENTO RURAL</a:t>
            </a:r>
          </a:p>
          <a:p>
            <a:pPr algn="ctr"/>
            <a:r>
              <a:rPr lang="pt-BR" sz="3000" b="1" dirty="0">
                <a:solidFill>
                  <a:srgbClr val="1C2F8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Novembro/2024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252366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DESAFIOS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53CA9C84-2AE9-2E47-EC01-375A2204B2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69592" y="1348571"/>
            <a:ext cx="5782318" cy="4743906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9991DCBC-CD93-502D-819C-D235D62EC0D9}"/>
              </a:ext>
            </a:extLst>
          </p:cNvPr>
          <p:cNvSpPr txBox="1"/>
          <p:nvPr/>
        </p:nvSpPr>
        <p:spPr>
          <a:xfrm>
            <a:off x="5096557" y="3370627"/>
            <a:ext cx="38416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Dificuldades de Informação e dados;</a:t>
            </a:r>
            <a:endParaRPr lang="pt-BR" sz="25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4F1885F-DD60-01A0-0A18-3397B65BD812}"/>
              </a:ext>
            </a:extLst>
          </p:cNvPr>
          <p:cNvSpPr txBox="1"/>
          <p:nvPr/>
        </p:nvSpPr>
        <p:spPr>
          <a:xfrm>
            <a:off x="5111236" y="1704900"/>
            <a:ext cx="382699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Complexidade intrínseca às áreas rurais; e</a:t>
            </a:r>
            <a:endParaRPr lang="pt-BR" sz="25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5C3DA71-8559-FE48-36FA-6A21C4D50216}"/>
              </a:ext>
            </a:extLst>
          </p:cNvPr>
          <p:cNvSpPr txBox="1"/>
          <p:nvPr/>
        </p:nvSpPr>
        <p:spPr>
          <a:xfrm>
            <a:off x="5081464" y="4781789"/>
            <a:ext cx="382699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Dificuldades de Rastrear Investimentos e Dimensionar Necessidades.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23558203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r>
              <a:rPr lang="pt-BR" sz="4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4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DIFICULDADES DE INFORMAÇÃO E DADOS:</a:t>
            </a:r>
            <a:endParaRPr lang="pt-BR" sz="4200" b="1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77F8DE59-11F0-F51A-C9F7-09F8E7F2070F}"/>
              </a:ext>
            </a:extLst>
          </p:cNvPr>
          <p:cNvSpPr txBox="1"/>
          <p:nvPr/>
        </p:nvSpPr>
        <p:spPr>
          <a:xfrm>
            <a:off x="1415681" y="2198461"/>
            <a:ext cx="36367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ESCASSEZ DE DADOS: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ED4F048C-9FDB-549B-9522-D21383E55D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9429" y="2828688"/>
            <a:ext cx="9006715" cy="2880113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175008B1-D61A-6C5C-71BA-99090005B12B}"/>
              </a:ext>
            </a:extLst>
          </p:cNvPr>
          <p:cNvSpPr txBox="1"/>
          <p:nvPr/>
        </p:nvSpPr>
        <p:spPr>
          <a:xfrm>
            <a:off x="1549498" y="3025259"/>
            <a:ext cx="2341015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coleta de dados sobre as condições de saneamento em áreas rurais é frequentemente precária</a:t>
            </a:r>
            <a:endParaRPr lang="pt-BR" sz="2300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E37AEA2E-5BD8-4232-A8A7-1CD10F0A1B73}"/>
              </a:ext>
            </a:extLst>
          </p:cNvPr>
          <p:cNvSpPr txBox="1"/>
          <p:nvPr/>
        </p:nvSpPr>
        <p:spPr>
          <a:xfrm>
            <a:off x="4561547" y="3433831"/>
            <a:ext cx="240500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dificultando o diagnóstico preciso da realidade e</a:t>
            </a:r>
            <a:endParaRPr lang="pt-BR" sz="23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1C431CEB-3F98-06B5-7247-B928AFA62C9B}"/>
              </a:ext>
            </a:extLst>
          </p:cNvPr>
          <p:cNvSpPr txBox="1"/>
          <p:nvPr/>
        </p:nvSpPr>
        <p:spPr>
          <a:xfrm>
            <a:off x="7663118" y="3562435"/>
            <a:ext cx="2405002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planejamento de intervenções eficazes.</a:t>
            </a:r>
            <a:endParaRPr lang="pt-BR" sz="2300" dirty="0"/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EFA67453-9E1F-E610-E07F-34C84DA04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4550" y="2165138"/>
            <a:ext cx="704948" cy="5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898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52D03-C3AA-394B-FD24-EE41072BB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159E812A-94D7-6459-EDDE-1D8E0548EB5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45CB3D97-51F3-AE8C-4D35-B6A8CBFF5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 fontScale="90000"/>
          </a:bodyPr>
          <a:lstStyle/>
          <a:p>
            <a:r>
              <a:rPr lang="pt-BR" sz="4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BR" sz="4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COMPLEXIDADE INTRÍNSECA ÀS ÁREAS RURAIS:</a:t>
            </a:r>
            <a:r>
              <a:rPr lang="pt-BR" sz="4500" dirty="0"/>
              <a:t>	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0C131B-5F5D-B9F4-D3BB-FFBDB8C27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29E44B9-81C7-DE5D-68B5-2F58D3A85AA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89498501-E875-65F8-EC52-F7FA804095ED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FCEAE05-5137-B661-C0CF-302A6D932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44AF91F-197A-F690-1B5B-1282EEFDB9F6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260B371E-46E9-6BD6-3923-047C4257B9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BF12E6BC-0623-C1D9-1019-ABF522AA6A1B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B1EE8925-EFFA-A400-87A5-071B5DCF52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8FC2BC99-F06B-82A4-6539-0B1383816781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2F9B0A3A-CA45-627A-F157-955CFA5514F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F3F6AFB2-5AA0-2154-C5BB-E1052E3EC1B2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0AEB2882-9BBC-486A-2FE5-C85655D92C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A97B73E9-49EE-F906-CFB9-78BF8670A65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3" name="Imagem 22">
            <a:extLst>
              <a:ext uri="{FF2B5EF4-FFF2-40B4-BE49-F238E27FC236}">
                <a16:creationId xmlns:a16="http://schemas.microsoft.com/office/drawing/2014/main" id="{8F37BEF1-2597-5226-5A1F-27666C4696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503" y="4179968"/>
            <a:ext cx="4820323" cy="2086266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5E3C7BFC-8D5C-A9A7-02CA-46E95F9B4A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8868" y="4177497"/>
            <a:ext cx="4820323" cy="2086266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BB0F6881-4219-0D16-E508-4B53706E38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8868" y="2215920"/>
            <a:ext cx="4820323" cy="2086266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EA41E1AC-EB08-DDBC-2339-800545A250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504" y="2215920"/>
            <a:ext cx="4820323" cy="208626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52D1493-9243-CE7B-8720-346F2CD438BE}"/>
              </a:ext>
            </a:extLst>
          </p:cNvPr>
          <p:cNvSpPr txBox="1"/>
          <p:nvPr/>
        </p:nvSpPr>
        <p:spPr>
          <a:xfrm>
            <a:off x="1600846" y="2930992"/>
            <a:ext cx="28337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Diversidade cultural</a:t>
            </a:r>
            <a:endParaRPr lang="pt-BR" sz="25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1D821A1-2A4B-EE7F-CA72-E565882385E1}"/>
              </a:ext>
            </a:extLst>
          </p:cNvPr>
          <p:cNvSpPr txBox="1"/>
          <p:nvPr/>
        </p:nvSpPr>
        <p:spPr>
          <a:xfrm>
            <a:off x="1532083" y="4917103"/>
            <a:ext cx="316654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Diversidade ambiental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52668C12-94D4-1FA1-6F86-81A05F301404}"/>
              </a:ext>
            </a:extLst>
          </p:cNvPr>
          <p:cNvSpPr txBox="1"/>
          <p:nvPr/>
        </p:nvSpPr>
        <p:spPr>
          <a:xfrm>
            <a:off x="6430050" y="2542881"/>
            <a:ext cx="423557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Diversidade de infraestruturas de mobilidade, transporte, energia, comunicação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BFE5739-3E7A-8EEE-B480-2560D7FCB38B}"/>
              </a:ext>
            </a:extLst>
          </p:cNvPr>
          <p:cNvSpPr txBox="1"/>
          <p:nvPr/>
        </p:nvSpPr>
        <p:spPr>
          <a:xfrm>
            <a:off x="6704545" y="4920695"/>
            <a:ext cx="384738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Diversidade socioeconômica</a:t>
            </a:r>
          </a:p>
        </p:txBody>
      </p:sp>
    </p:spTree>
    <p:extLst>
      <p:ext uri="{BB962C8B-B14F-4D97-AF65-F5344CB8AC3E}">
        <p14:creationId xmlns:p14="http://schemas.microsoft.com/office/powerpoint/2010/main" val="32869428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5D5C5-0BA8-DCE0-1DFC-0259B4B1B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0470FB97-A8B6-2611-D80E-D2F8C9BA065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5234C18-6C09-CCF0-25C2-B8F6836D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ED2747C1-21C1-E422-4A28-D94D80CD1F0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694A8720-C5B7-0299-9684-A7F8A7D8FF44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E764189-F009-00CA-E98E-81E474579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15ECBE35-9E16-CA5F-72CD-C9E527344F6E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BF4CEDDB-014D-848A-E75B-571057C0C0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B0B5E63A-8495-F192-0EDE-7D06585CAA04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6B320B99-61D4-033A-D2D5-4846CBA408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A91E2AB9-1F54-E1E4-8D7A-050FC3E8DE60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19ECCEA0-7931-4A67-3D7A-A0446DB04DC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C5E588F8-7133-C763-D61B-19BD2F742491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216ED174-1EBF-B1CF-6D1D-BE6E4D90F6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DCF7DC64-6E51-EB1D-A50E-8E8200E7F43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69E4715-5516-5BC2-962C-52A45C9BFC70}"/>
              </a:ext>
            </a:extLst>
          </p:cNvPr>
          <p:cNvSpPr txBox="1"/>
          <p:nvPr/>
        </p:nvSpPr>
        <p:spPr>
          <a:xfrm>
            <a:off x="1549498" y="1388655"/>
            <a:ext cx="50152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DISPERSÃO DA POPULAÇÃO: </a:t>
            </a:r>
            <a:endParaRPr lang="pt-BR" sz="3000" b="1" dirty="0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FCD80CD6-B01A-A717-D517-A9F9E05B77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1374" y="1896333"/>
            <a:ext cx="3772426" cy="3743847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B1A0A176-9E51-14CA-14A6-DB512CD6B5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8002" y="2978491"/>
            <a:ext cx="5968205" cy="2302022"/>
          </a:xfrm>
          <a:prstGeom prst="rect">
            <a:avLst/>
          </a:prstGeom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AF467BA8-A4DB-7515-3E93-F93EEB59D8D3}"/>
              </a:ext>
            </a:extLst>
          </p:cNvPr>
          <p:cNvSpPr txBox="1"/>
          <p:nvPr/>
        </p:nvSpPr>
        <p:spPr>
          <a:xfrm>
            <a:off x="1406106" y="3234272"/>
            <a:ext cx="5471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dirty="0">
                <a:solidFill>
                  <a:schemeClr val="tx1"/>
                </a:solidFill>
              </a:rPr>
              <a:t>A baixa densidade demográfica e as grandes diferenças geográficas e culturais tornam a coleta de dados mais complexa e onerosa.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644C6351-A1B1-A0B5-A8DA-EC290616BA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9745" y="1366403"/>
            <a:ext cx="704948" cy="5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2685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1549498" y="1368771"/>
            <a:ext cx="3065634" cy="451618"/>
          </a:xfrm>
        </p:spPr>
        <p:txBody>
          <a:bodyPr>
            <a:noAutofit/>
          </a:bodyPr>
          <a:lstStyle/>
          <a:p>
            <a:r>
              <a:rPr lang="pt-BR" sz="3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INFORMALIDADE:</a:t>
            </a:r>
            <a:endParaRPr lang="pt-BR" sz="3000" b="1" dirty="0">
              <a:solidFill>
                <a:schemeClr val="tx1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6163DA4E-A0D0-ED4C-8358-E5448AF1991A}"/>
              </a:ext>
            </a:extLst>
          </p:cNvPr>
          <p:cNvSpPr txBox="1"/>
          <p:nvPr/>
        </p:nvSpPr>
        <p:spPr>
          <a:xfrm>
            <a:off x="6121152" y="2289468"/>
            <a:ext cx="469882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pt-BR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Muitas vezes, as soluções de saneamento em áreas rurais são informais e não são registradas em sistemas de informação, o que contribui para o desconhecimento da situação em campo.</a:t>
            </a:r>
          </a:p>
          <a:p>
            <a:endParaRPr lang="pt-BR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EE80E24E-EC99-9ED6-6DB6-39DF7F94C3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550" y="1359654"/>
            <a:ext cx="704948" cy="543001"/>
          </a:xfrm>
          <a:prstGeom prst="rect">
            <a:avLst/>
          </a:prstGeom>
        </p:spPr>
      </p:pic>
      <p:pic>
        <p:nvPicPr>
          <p:cNvPr id="18" name="Imagem 17" descr="Ícone&#10;&#10;Descrição gerada automaticamente">
            <a:extLst>
              <a:ext uri="{FF2B5EF4-FFF2-40B4-BE49-F238E27FC236}">
                <a16:creationId xmlns:a16="http://schemas.microsoft.com/office/drawing/2014/main" id="{269DD8B1-FFF7-105B-2C9E-879924E260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914" y="2183534"/>
            <a:ext cx="3457575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0285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7FC07-91BC-7877-E4D7-2ECC7A39F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DFB88BF3-C4DB-0F41-779F-A82A2973D0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289CDDD-A48D-37B2-A2F1-7EF2D2C63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AA403E5-1224-D5B0-F17A-A60CDE38407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4AD33FB5-6017-2203-30E5-FAC791406424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51F3710-BFC2-E989-E973-887A67A9C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EC1AD354-DE45-3461-BB1A-A2D0409AFF8C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4489A53-224F-907E-E886-729007D908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10D94C35-5EED-B45A-65D0-B4765A05FE54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9254F2CC-2EB7-8D2C-C984-5D0061D2E1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7D30A075-2D25-60AC-D47F-42309559F515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355D6767-DB27-183D-226D-CABCF34DAD4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20586D85-6F9F-0C24-E2F7-49E9E9D23A7A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12435DF1-1BAA-C606-850E-E9AB5B6AF4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E716DCDD-6C6C-EA47-A256-ACDEA4A1961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588016D7-1300-6669-9419-E4D2F711AF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550" y="1359654"/>
            <a:ext cx="704948" cy="543001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0031A2D-0857-3B7A-C905-2C13B8E56123}"/>
              </a:ext>
            </a:extLst>
          </p:cNvPr>
          <p:cNvSpPr txBox="1"/>
          <p:nvPr/>
        </p:nvSpPr>
        <p:spPr>
          <a:xfrm>
            <a:off x="1549498" y="1383438"/>
            <a:ext cx="54603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DE MONITORAMENTO: 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5505DCDD-3AA6-561C-9777-2106A8D7D4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08030" y="1816506"/>
            <a:ext cx="7772400" cy="4515665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1570D8D0-8919-2703-1E33-16F92EC84A0A}"/>
              </a:ext>
            </a:extLst>
          </p:cNvPr>
          <p:cNvSpPr txBox="1"/>
          <p:nvPr/>
        </p:nvSpPr>
        <p:spPr>
          <a:xfrm>
            <a:off x="3109046" y="2001173"/>
            <a:ext cx="48358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falta de monitoramento/visão/acompanhamento sistemático</a:t>
            </a:r>
            <a:endParaRPr lang="pt-BR" sz="22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6ACD717-34C9-16AD-BF6B-867B9D641DBD}"/>
              </a:ext>
            </a:extLst>
          </p:cNvPr>
          <p:cNvSpPr txBox="1"/>
          <p:nvPr/>
        </p:nvSpPr>
        <p:spPr>
          <a:xfrm>
            <a:off x="4077694" y="3995475"/>
            <a:ext cx="29837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serviços ou das soluções utilizadas </a:t>
            </a:r>
            <a:endParaRPr lang="pt-BR" sz="22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EE050AC-685D-6804-D02E-70382E5728A3}"/>
              </a:ext>
            </a:extLst>
          </p:cNvPr>
          <p:cNvSpPr txBox="1"/>
          <p:nvPr/>
        </p:nvSpPr>
        <p:spPr>
          <a:xfrm>
            <a:off x="2258029" y="4899001"/>
            <a:ext cx="3049438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dificulta a avaliação da efetividade das políticas públicas e</a:t>
            </a:r>
            <a:endParaRPr lang="pt-BR" sz="17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569C6F3E-24D0-1A7E-E7C2-B4EBFE22C3AE}"/>
              </a:ext>
            </a:extLst>
          </p:cNvPr>
          <p:cNvSpPr txBox="1"/>
          <p:nvPr/>
        </p:nvSpPr>
        <p:spPr>
          <a:xfrm>
            <a:off x="5873699" y="5011367"/>
            <a:ext cx="3049438" cy="639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identificação de áreas prioritárias para investimentos.</a:t>
            </a:r>
          </a:p>
        </p:txBody>
      </p:sp>
    </p:spTree>
    <p:extLst>
      <p:ext uri="{BB962C8B-B14F-4D97-AF65-F5344CB8AC3E}">
        <p14:creationId xmlns:p14="http://schemas.microsoft.com/office/powerpoint/2010/main" val="27804720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14BD6-3B0F-B88E-046F-7DABB3CA3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8BC0FF7A-707C-01E7-98B1-CAE2CE803B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211C025C-6BBB-54CF-0F33-A479F4EAB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Autofit/>
          </a:bodyPr>
          <a:lstStyle/>
          <a:p>
            <a:r>
              <a:rPr lang="pt-BR" sz="3000" b="1" dirty="0">
                <a:latin typeface="+mn-lt"/>
              </a:rPr>
              <a:t>3. </a:t>
            </a:r>
            <a:r>
              <a:rPr lang="pt-BR" sz="30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DIFICULDADES DE RASTREAR INVESTIMENTOS E DIMENSIONAR NECESSIDADES</a:t>
            </a:r>
            <a:endParaRPr lang="pt-BR" sz="3000" b="1" dirty="0">
              <a:latin typeface="+mn-lt"/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4F27637-F30B-872B-6D1E-BBE0BB626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F8224CA5-373F-CB55-F91B-415E942C6C3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E9D6C181-AD15-7E2F-0BFE-4172398ACCA5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BE0C22BF-218C-6DA2-2B04-14D0877E5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25969D99-28B8-1AF7-420D-27B60B4DC352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1D51505D-DB05-6DE6-26CF-90D95F3FE0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827A4EF0-585D-5A0D-8EED-62B8A3ED2E48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1DBAFF70-26FB-7A1A-E1A0-5661FB2CDD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F523F5C8-BB2C-A612-948A-87B9BE1BFDDE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B428829F-2349-6AFE-5702-7D253B83BE4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85C6DF58-4096-9008-B903-5247E502DE9A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1332ADDD-2F6D-D60F-0B1C-A1958DEA7B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0F3E4C81-57C7-1E3F-18EF-CB5D81783D0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62A5F67F-6E9C-2F8D-4105-39A9808CD7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529" y="2234865"/>
            <a:ext cx="662592" cy="425952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E0F313E-6BA8-2C16-3928-50249865DEBD}"/>
              </a:ext>
            </a:extLst>
          </p:cNvPr>
          <p:cNvSpPr txBox="1"/>
          <p:nvPr/>
        </p:nvSpPr>
        <p:spPr>
          <a:xfrm>
            <a:off x="976018" y="2202480"/>
            <a:ext cx="69172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COMPLEXIDADE NA GESTÃO DE RECURSOS:</a:t>
            </a:r>
            <a:endParaRPr lang="pt-BR" sz="2500" b="1" dirty="0"/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311F18AA-63AC-B275-EFFC-89D9265E82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65965" y="2598843"/>
            <a:ext cx="7916390" cy="3733329"/>
          </a:xfrm>
          <a:prstGeom prst="rect">
            <a:avLst/>
          </a:prstGeom>
        </p:spPr>
      </p:pic>
      <p:sp>
        <p:nvSpPr>
          <p:cNvPr id="43" name="CaixaDeTexto 42">
            <a:extLst>
              <a:ext uri="{FF2B5EF4-FFF2-40B4-BE49-F238E27FC236}">
                <a16:creationId xmlns:a16="http://schemas.microsoft.com/office/drawing/2014/main" id="{A23FA2A6-A58C-C3DE-61CE-3A4F2B903CEB}"/>
              </a:ext>
            </a:extLst>
          </p:cNvPr>
          <p:cNvSpPr txBox="1"/>
          <p:nvPr/>
        </p:nvSpPr>
        <p:spPr>
          <a:xfrm>
            <a:off x="1998916" y="3715603"/>
            <a:ext cx="18460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gestão dos recursos destinados ao saneamento rural é complexa,</a:t>
            </a:r>
            <a:endParaRPr lang="pt-BR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752316B2-6727-A2B1-086F-A3B1D444249C}"/>
              </a:ext>
            </a:extLst>
          </p:cNvPr>
          <p:cNvSpPr txBox="1"/>
          <p:nvPr/>
        </p:nvSpPr>
        <p:spPr>
          <a:xfrm>
            <a:off x="3999073" y="2762021"/>
            <a:ext cx="13989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Envolve diferentes esferas de governo </a:t>
            </a:r>
          </a:p>
          <a:p>
            <a:pPr algn="ctr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endParaRPr lang="pt-BR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0B60F651-BC39-06DD-B4ED-0C5183AFCCC5}"/>
              </a:ext>
            </a:extLst>
          </p:cNvPr>
          <p:cNvSpPr txBox="1"/>
          <p:nvPr/>
        </p:nvSpPr>
        <p:spPr>
          <a:xfrm>
            <a:off x="3875385" y="5041687"/>
            <a:ext cx="1544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órgãos financiadores </a:t>
            </a:r>
            <a:endParaRPr lang="pt-BR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20BD0C2E-7904-71D1-7CB9-A6706278877A}"/>
              </a:ext>
            </a:extLst>
          </p:cNvPr>
          <p:cNvSpPr txBox="1"/>
          <p:nvPr/>
        </p:nvSpPr>
        <p:spPr>
          <a:xfrm>
            <a:off x="5768297" y="4036701"/>
            <a:ext cx="1372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diferentes abordagens.</a:t>
            </a:r>
            <a:endParaRPr lang="pt-BR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05B271C8-8197-989E-1165-41E16F62AE38}"/>
              </a:ext>
            </a:extLst>
          </p:cNvPr>
          <p:cNvSpPr txBox="1"/>
          <p:nvPr/>
        </p:nvSpPr>
        <p:spPr>
          <a:xfrm>
            <a:off x="7939337" y="3794700"/>
            <a:ext cx="1554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combate à fome, ações emergenciais.</a:t>
            </a:r>
            <a:endParaRPr lang="pt-BR" dirty="0"/>
          </a:p>
        </p:txBody>
      </p:sp>
      <p:pic>
        <p:nvPicPr>
          <p:cNvPr id="53" name="Imagem 52">
            <a:extLst>
              <a:ext uri="{FF2B5EF4-FFF2-40B4-BE49-F238E27FC236}">
                <a16:creationId xmlns:a16="http://schemas.microsoft.com/office/drawing/2014/main" id="{28D44F84-96C2-F57C-9ADB-BD0E212775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86955" y="3862138"/>
            <a:ext cx="495369" cy="438211"/>
          </a:xfrm>
          <a:prstGeom prst="rect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996EB671-67AD-F9B0-2593-9B841ACBD0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4450886" y="4263538"/>
            <a:ext cx="495369" cy="438211"/>
          </a:xfrm>
          <a:prstGeom prst="rect">
            <a:avLst/>
          </a:prstGeom>
        </p:spPr>
      </p:pic>
      <p:pic>
        <p:nvPicPr>
          <p:cNvPr id="57" name="Imagem 56">
            <a:extLst>
              <a:ext uri="{FF2B5EF4-FFF2-40B4-BE49-F238E27FC236}">
                <a16:creationId xmlns:a16="http://schemas.microsoft.com/office/drawing/2014/main" id="{76DAE96B-861F-4874-ED20-CA25CE1522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9933925">
            <a:off x="5239824" y="4722753"/>
            <a:ext cx="495369" cy="438211"/>
          </a:xfrm>
          <a:prstGeom prst="rect">
            <a:avLst/>
          </a:prstGeom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5354470D-FAE1-ADD2-F901-23FF923CB3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6891" y="4263537"/>
            <a:ext cx="495369" cy="4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963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EA5C8-6F7A-79FE-A577-909D8EBB2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B2618F30-B1DB-E010-CD64-11D0F8F9C02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7F1E4B-B4D5-4597-D3A3-1611D25C1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171DB93D-4594-3D8E-A68C-DC75DF65B85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FB48373D-8A45-AA51-C6F4-112923C39AF5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1AA5C8D1-E652-ABB2-F203-8458A4C7F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7D3E884C-AE7C-1214-2A13-1260F57B44CB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E71A7463-8136-5F65-2EF5-29F3D12BFD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9BA9BB4A-D958-A2F4-3B1F-14875DE4A221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8294CD1A-735E-588B-C5DE-0E7420DDC3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78FAB43E-AB38-14C4-28C5-86345B602B14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1728F2A9-3900-ED28-6E81-9A52D366C5A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6AAAD0F1-C021-0498-01F8-6BA56E9889A0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7F79E5C5-1B76-EABF-3ABD-4037898648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0480A816-239C-AAB2-9E24-9475E98EE0F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B236BA7C-0A03-13D6-9191-62FC301115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490" y="1362670"/>
            <a:ext cx="662592" cy="425952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038D8579-E9DF-527D-E811-0F371A2BC9C0}"/>
              </a:ext>
            </a:extLst>
          </p:cNvPr>
          <p:cNvSpPr txBox="1"/>
          <p:nvPr/>
        </p:nvSpPr>
        <p:spPr>
          <a:xfrm>
            <a:off x="1268081" y="1336234"/>
            <a:ext cx="38646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DE TRANSPARÊNCIA: </a:t>
            </a:r>
            <a:endParaRPr lang="pt-BR" sz="2500" b="1" dirty="0"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D6B1A10E-A8A3-9BD2-8525-1057008B45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8081" y="2016056"/>
            <a:ext cx="8821381" cy="385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1273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520B59C2-385B-FFFD-3A89-22E5500503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490" y="1362670"/>
            <a:ext cx="662592" cy="425952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0A7E6D27-8D56-7844-E841-137338161FCC}"/>
              </a:ext>
            </a:extLst>
          </p:cNvPr>
          <p:cNvSpPr txBox="1"/>
          <p:nvPr/>
        </p:nvSpPr>
        <p:spPr>
          <a:xfrm>
            <a:off x="1268081" y="1336234"/>
            <a:ext cx="66423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HETEROGENEIDADE DAS NECESSIDADES:</a:t>
            </a:r>
            <a:endParaRPr lang="pt-BR" sz="3000" b="1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2FBCDDBE-BE8E-5E25-EA0B-A2B1E60A61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080" y="2901198"/>
            <a:ext cx="2972943" cy="2916637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A18CCD0E-B7C2-3006-42AD-EED673E79E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806" y="2154732"/>
            <a:ext cx="6546783" cy="2665291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D597BF8B-DC1D-FB74-C4E1-192AE6B188AA}"/>
              </a:ext>
            </a:extLst>
          </p:cNvPr>
          <p:cNvSpPr txBox="1"/>
          <p:nvPr/>
        </p:nvSpPr>
        <p:spPr>
          <a:xfrm>
            <a:off x="1104181" y="2574835"/>
            <a:ext cx="577392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necessidades de investimento variam muito entre as diferentes regiões e comunidades rurais, incluindo uma diversidade de soluções (isoladas ou não) o que exige um planejamento detalhado</a:t>
            </a:r>
            <a:r>
              <a:rPr lang="pt-BR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participativo </a:t>
            </a:r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adaptado a cada contexto.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23596254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398A6-A94B-DCF1-BB0B-BF38490D2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F7BB0B97-14D2-5C48-A6D6-8BD355F47B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37865C0-B26C-3979-CACC-29BFE3DB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DD89F229-332D-4B19-6CED-5D519DD76B5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850BE2AE-7362-AAC5-1323-2375C6A740AD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1D360C59-7370-814B-675D-BDB00CDDC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971C039D-F775-5D61-E307-94CA71E8A7E4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FF3E66D1-02E7-EF05-DEDC-66A9DE760E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2FC625B4-B58E-5E22-22C8-7EB7E003997F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BC999443-936A-640A-6480-8C10037A39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A2581FF1-6B3A-290E-D936-6CBCA76DA623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7C7608E9-6BD9-CCBE-9CAD-90193331584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4A8809C9-7AE5-B0EE-82E4-2D1E3C61C38B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48C2F328-C992-7C3E-47E3-698431652F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8BB6DF6E-E957-C46A-0161-528A396D586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10AC2C7C-3BB9-5607-55A0-2A430BDAEB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3923" y="2093880"/>
            <a:ext cx="4848902" cy="3077004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C6DD751D-0C3B-DAD1-9789-F8B0FA6666BF}"/>
              </a:ext>
            </a:extLst>
          </p:cNvPr>
          <p:cNvSpPr txBox="1"/>
          <p:nvPr/>
        </p:nvSpPr>
        <p:spPr>
          <a:xfrm>
            <a:off x="6444432" y="2888974"/>
            <a:ext cx="44782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se pode pensar em realizar a expansão e universalização do acesso ao saneamento básico com o mesmo olhar do urbano.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14105842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73E8E-D8B7-738D-067E-5DC4348A6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245424A5-280A-DF2F-114A-4BDC6232B4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CD58E99D-CD9A-11A6-9F9D-28511BAFA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PLANSAB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88373DB-408E-CFE2-43E7-F8FF407CE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0DF092B5-2B84-9B3E-095F-8F80BF58C28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C4ED8A2A-232D-2938-E8A2-78A3999C07EF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796CF4C-F66C-57C8-7126-DB15CCBF2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992FBF83-3781-39A7-8639-FA8F1B019E35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AA0B4C76-D22D-BBD0-E725-D60A145689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BC391AB5-86ED-9624-343C-DFA46AC588EE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DEF574BE-C48C-FE6C-E2C6-5D52E5EF48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157CBED6-AC83-85F7-C79B-CE6E77C7522A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72F4F758-96E5-F7D2-4166-DAA10A4E217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55A8D732-868B-0A03-B673-957F83EB41DF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7F10CD7F-9404-2DDE-207B-5CC31817C4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8283D2DE-BB57-909C-05F7-90BBA894438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4" name="Imagem 13" descr="Código QR&#10;&#10;Descrição gerada automaticamente">
            <a:extLst>
              <a:ext uri="{FF2B5EF4-FFF2-40B4-BE49-F238E27FC236}">
                <a16:creationId xmlns:a16="http://schemas.microsoft.com/office/drawing/2014/main" id="{B4653BE8-7B95-4BE1-9C41-25BAA0C8E0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808" y="1492220"/>
            <a:ext cx="2150980" cy="2150980"/>
          </a:xfrm>
          <a:prstGeom prst="rect">
            <a:avLst/>
          </a:prstGeom>
        </p:spPr>
      </p:pic>
      <p:pic>
        <p:nvPicPr>
          <p:cNvPr id="24" name="Imagem 23" descr="Forma&#10;&#10;Descrição gerada automaticamente">
            <a:extLst>
              <a:ext uri="{FF2B5EF4-FFF2-40B4-BE49-F238E27FC236}">
                <a16:creationId xmlns:a16="http://schemas.microsoft.com/office/drawing/2014/main" id="{1E85C62B-254B-9FA0-CFE0-7FB2A86D2E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11" y="2281411"/>
            <a:ext cx="9467563" cy="3243939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9A1FEEF9-45C3-5251-4318-73EEFB364E96}"/>
              </a:ext>
            </a:extLst>
          </p:cNvPr>
          <p:cNvSpPr txBox="1"/>
          <p:nvPr/>
        </p:nvSpPr>
        <p:spPr>
          <a:xfrm>
            <a:off x="626712" y="3771025"/>
            <a:ext cx="27518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 ferramenta de planejamento da política federal de saneamento.</a:t>
            </a:r>
            <a:endParaRPr lang="pt-BR" sz="22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A7513BE1-B17B-9AED-0CCF-DA534E0314FF}"/>
              </a:ext>
            </a:extLst>
          </p:cNvPr>
          <p:cNvSpPr txBox="1"/>
          <p:nvPr/>
        </p:nvSpPr>
        <p:spPr>
          <a:xfrm>
            <a:off x="3849410" y="2703051"/>
            <a:ext cx="248440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foco principal do PLANSAB sempre foi o Urbano </a:t>
            </a:r>
          </a:p>
          <a:p>
            <a:pPr algn="ctr"/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(reflexo talvez da divisão de trabalho SNSA/FUNASA)</a:t>
            </a:r>
          </a:p>
          <a:p>
            <a:endParaRPr lang="pt-BR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C81D37D-DCF4-B453-CE19-0352DFF7B33F}"/>
              </a:ext>
            </a:extLst>
          </p:cNvPr>
          <p:cNvSpPr txBox="1"/>
          <p:nvPr/>
        </p:nvSpPr>
        <p:spPr>
          <a:xfrm>
            <a:off x="6924420" y="3828752"/>
            <a:ext cx="2484407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Inadequação do PLANSAB às especificidades das áreas rurais?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449699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73E8E-D8B7-738D-067E-5DC4348A6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245424A5-280A-DF2F-114A-4BDC6232B4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CD58E99D-CD9A-11A6-9F9D-28511BAFA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816268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PLANSAB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88373DB-408E-CFE2-43E7-F8FF407CE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0DF092B5-2B84-9B3E-095F-8F80BF58C28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C4ED8A2A-232D-2938-E8A2-78A3999C07EF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796CF4C-F66C-57C8-7126-DB15CCBF2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992FBF83-3781-39A7-8639-FA8F1B019E35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AA0B4C76-D22D-BBD0-E725-D60A145689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BC391AB5-86ED-9624-343C-DFA46AC588EE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DEF574BE-C48C-FE6C-E2C6-5D52E5EF48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157CBED6-AC83-85F7-C79B-CE6E77C7522A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72F4F758-96E5-F7D2-4166-DAA10A4E217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55A8D732-868B-0A03-B673-957F83EB41DF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7F10CD7F-9404-2DDE-207B-5CC31817C4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8283D2DE-BB57-909C-05F7-90BBA894438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4" name="Imagem 13" descr="Código QR&#10;&#10;Descrição gerada automaticamente">
            <a:extLst>
              <a:ext uri="{FF2B5EF4-FFF2-40B4-BE49-F238E27FC236}">
                <a16:creationId xmlns:a16="http://schemas.microsoft.com/office/drawing/2014/main" id="{B4653BE8-7B95-4BE1-9C41-25BAA0C8E0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808" y="1492220"/>
            <a:ext cx="2150980" cy="2150980"/>
          </a:xfrm>
          <a:prstGeom prst="rect">
            <a:avLst/>
          </a:prstGeom>
        </p:spPr>
      </p:pic>
      <p:pic>
        <p:nvPicPr>
          <p:cNvPr id="24" name="Imagem 23" descr="Forma&#10;&#10;Descrição gerada automaticamente">
            <a:extLst>
              <a:ext uri="{FF2B5EF4-FFF2-40B4-BE49-F238E27FC236}">
                <a16:creationId xmlns:a16="http://schemas.microsoft.com/office/drawing/2014/main" id="{1E85C62B-254B-9FA0-CFE0-7FB2A86D2E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11" y="2281411"/>
            <a:ext cx="9467563" cy="3243939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9A1FEEF9-45C3-5251-4318-73EEFB364E96}"/>
              </a:ext>
            </a:extLst>
          </p:cNvPr>
          <p:cNvSpPr txBox="1"/>
          <p:nvPr/>
        </p:nvSpPr>
        <p:spPr>
          <a:xfrm>
            <a:off x="626712" y="3771025"/>
            <a:ext cx="27518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 ferramenta de planejamento da política federal de saneamento.</a:t>
            </a:r>
            <a:endParaRPr lang="pt-BR" sz="22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A7513BE1-B17B-9AED-0CCF-DA534E0314FF}"/>
              </a:ext>
            </a:extLst>
          </p:cNvPr>
          <p:cNvSpPr txBox="1"/>
          <p:nvPr/>
        </p:nvSpPr>
        <p:spPr>
          <a:xfrm>
            <a:off x="3849410" y="2703051"/>
            <a:ext cx="248440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foco principal do PLANSAB sempre foi o Urbano </a:t>
            </a:r>
          </a:p>
          <a:p>
            <a:pPr algn="ctr"/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(reflexo talvez da divisão de trabalho SNSA/FUNASA)</a:t>
            </a:r>
          </a:p>
          <a:p>
            <a:endParaRPr lang="pt-BR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C81D37D-DCF4-B453-CE19-0352DFF7B33F}"/>
              </a:ext>
            </a:extLst>
          </p:cNvPr>
          <p:cNvSpPr txBox="1"/>
          <p:nvPr/>
        </p:nvSpPr>
        <p:spPr>
          <a:xfrm>
            <a:off x="6924420" y="3828752"/>
            <a:ext cx="2484407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Inadequação do PLANSAB às especificidades das áreas rurais?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430701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15623-DC8F-20D4-663E-EB62219FB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8887F0A7-629B-8483-E8DA-90C906D98F4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F37A1A1-9C55-CF40-2D2E-84E17ABA9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33274A0B-988B-5536-3F86-1018B0F5073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E5C6B935-6727-3426-E93D-0317A4048393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62FEC82-2EA9-B589-566E-425BAEAFC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C008FD11-D9F2-270E-D467-B6721F74BDD7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68593E06-CF79-9919-346A-5055F69CCB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73AB6421-503A-5301-7434-948FDEB54563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3920C400-158F-CBC4-C5B8-01492DA2E3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B5FADDA3-8220-AAD9-36C3-5443B01CF1C4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FE044D3B-5DDA-AD58-A4D2-9B34DEA6A78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DA4D0429-8F5E-9BEB-8094-7DE9C1002DAF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56328921-0618-3625-6FCE-B3CD1D39F6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FDE3D0EE-E8ED-7B9F-EC5C-444EA0D437E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00401ABB-9081-FB48-FF75-1FB907FC6B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4995" y="2205691"/>
            <a:ext cx="6439251" cy="255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6981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0BA14-9981-A509-2130-4B98C7C5E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30F7A358-0367-AD8E-AE06-1921DC21B1B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A5E2F2-A0A1-74E0-8B4D-BF68332BB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10D648E8-E7BC-7022-4989-4D0988C8C13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65438BE-3B9E-8F3D-05FE-D0D679323E6E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B6D22542-F956-BBAC-F715-89D13D1D2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CED49DCD-10FB-745B-9DC8-7EB6DE7FD9D9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5DCB6820-7FC2-6E8C-BE82-FA9A05E3D1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F792D9FF-2E88-328E-7788-D27CCA0DE91B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0D8D96E9-9860-AD25-6AD0-637C62581F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16A190EB-AF67-4CA2-0EB0-2BBBD9A62E73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69ECEC36-D089-628B-E6C4-25B4C8FCF7B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7B447D67-FB09-A70F-FCDA-89EA453ADF17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5F67A8A7-9B54-2176-1496-CEA1B9C21E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ECF9C3EE-764A-4B55-36B0-C2BB6939629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C1DEB585-2FA4-C839-3D46-D5576F907B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1811" y="1976235"/>
            <a:ext cx="6468378" cy="290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2447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1118</Words>
  <Application>Microsoft Office PowerPoint</Application>
  <PresentationFormat>Widescreen</PresentationFormat>
  <Paragraphs>193</Paragraphs>
  <Slides>39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7" baseType="lpstr">
      <vt:lpstr>ADLaM Display</vt:lpstr>
      <vt:lpstr>Arial</vt:lpstr>
      <vt:lpstr>Arial,Sans-Serif</vt:lpstr>
      <vt:lpstr>Calibri</vt:lpstr>
      <vt:lpstr>Calibri Light</vt:lpstr>
      <vt:lpstr>Courier New</vt:lpstr>
      <vt:lpstr>Open Sans</vt:lpstr>
      <vt:lpstr>Tema do Office</vt:lpstr>
      <vt:lpstr>Apresentação do PowerPoint</vt:lpstr>
      <vt:lpstr>PAINEL DE INDICADORES NACIONAIS DE ACESSO</vt:lpstr>
      <vt:lpstr>PAINEL DE INDICADORES NACIONAIS DE ACESSO</vt:lpstr>
      <vt:lpstr>Apresentação do PowerPoint</vt:lpstr>
      <vt:lpstr>Apresentação do PowerPoint</vt:lpstr>
      <vt:lpstr>FLUXO DO PLANEJAMENTO</vt:lpstr>
      <vt:lpstr>HISTÓRICO PLANSAB (após versão original)</vt:lpstr>
      <vt:lpstr>FLUXO DA REVISÃO</vt:lpstr>
      <vt:lpstr>DOCUMENTOS PRODUZIDOS</vt:lpstr>
      <vt:lpstr>EXEMPLOS DE MUDANÇAS NA ATUAL REVISÃO</vt:lpstr>
      <vt:lpstr>PROCESSO PARA A 2ª REVISÃO</vt:lpstr>
      <vt:lpstr>CADERNOS TEMÁTICOS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DESAFIOS</vt:lpstr>
      <vt:lpstr>2. DIFICULDADES DE INFORMAÇÃO E DADOS:</vt:lpstr>
      <vt:lpstr>1. COMPLEXIDADE INTRÍNSECA ÀS ÁREAS RURAIS: </vt:lpstr>
      <vt:lpstr>Apresentação do PowerPoint</vt:lpstr>
      <vt:lpstr>Apresentação do PowerPoint</vt:lpstr>
      <vt:lpstr>Apresentação do PowerPoint</vt:lpstr>
      <vt:lpstr>3. DIFICULDADES DE RASTREAR INVESTIMENTOS E DIMENSIONAR NECESSIDADES</vt:lpstr>
      <vt:lpstr>Apresentação do PowerPoint</vt:lpstr>
      <vt:lpstr>Apresentação do PowerPoint</vt:lpstr>
      <vt:lpstr>Apresentação do PowerPoint</vt:lpstr>
      <vt:lpstr>PLANSAB</vt:lpstr>
      <vt:lpstr>PLANSAB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Havane Melo</dc:creator>
  <cp:lastModifiedBy>Patrícia Serique</cp:lastModifiedBy>
  <cp:revision>40</cp:revision>
  <dcterms:created xsi:type="dcterms:W3CDTF">2024-10-07T13:21:59Z</dcterms:created>
  <dcterms:modified xsi:type="dcterms:W3CDTF">2024-11-20T21:35:43Z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2024-11-01T13:40:43Z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1f1be804-ebdf-42f4-bda1-7f29abe6d47a</vt:lpwstr>
  </property>
  <property fmtid="{D5CDD505-2E9C-101B-9397-08002B2CF9AE}" pid="7" name="MSIP_Label_defa4170-0d19-0005-0004-bc88714345d2_ActionId">
    <vt:lpwstr>b34f2a85-410f-4de0-ba8c-e5ec7813317b</vt:lpwstr>
  </property>
  <property fmtid="{D5CDD505-2E9C-101B-9397-08002B2CF9AE}" pid="8" name="MSIP_Label_defa4170-0d19-0005-0004-bc88714345d2_ContentBits">
    <vt:lpwstr>0</vt:lpwstr>
  </property>
</Properties>
</file>