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5" r:id="rId6"/>
    <p:sldId id="269" r:id="rId7"/>
    <p:sldId id="263" r:id="rId8"/>
    <p:sldId id="260" r:id="rId9"/>
    <p:sldId id="268" r:id="rId10"/>
    <p:sldId id="266" r:id="rId11"/>
    <p:sldId id="267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B8A1"/>
    <a:srgbClr val="CAAB7F"/>
    <a:srgbClr val="50B6BA"/>
    <a:srgbClr val="ECF1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31A5-A508-48BA-BB88-800FC0383CB1}" type="datetimeFigureOut">
              <a:rPr lang="pt-BR" smtClean="0"/>
              <a:pPr/>
              <a:t>18/11/2024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EBDB-75B5-49E7-B9C0-E1C2660761B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129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FE3-0664-4AFF-B9BA-6F0D221C144E}" type="datetime1">
              <a:rPr lang="pt-BR" smtClean="0"/>
              <a:pPr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5510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FF69-0FE6-4F30-88FD-983A0D9882B1}" type="datetime1">
              <a:rPr lang="pt-BR" smtClean="0"/>
              <a:pPr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5640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F6E3-DAB7-4C07-A445-166BA321174E}" type="datetime1">
              <a:rPr lang="pt-BR" smtClean="0"/>
              <a:pPr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121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6719-7CAC-41FB-ABD7-62D530496700}" type="datetime1">
              <a:rPr lang="pt-BR" smtClean="0"/>
              <a:pPr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7060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ADC5-B7FE-4529-8961-62ABD522E285}" type="datetime1">
              <a:rPr lang="pt-BR" smtClean="0"/>
              <a:pPr/>
              <a:t>18/11/2024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726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6C33-23CF-4140-AC20-71DF024E34FF}" type="datetime1">
              <a:rPr lang="pt-BR" smtClean="0"/>
              <a:pPr/>
              <a:t>18/11/2024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4487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7F25-2947-4F7E-A2FC-C66DC060BD7D}" type="datetime1">
              <a:rPr lang="pt-BR" smtClean="0"/>
              <a:pPr/>
              <a:t>18/11/2024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092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704-CF47-4A41-A110-410189633ACE}" type="datetime1">
              <a:rPr lang="pt-BR" smtClean="0"/>
              <a:pPr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794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6866-E872-4BE7-BB3A-EB5C6D431263}" type="datetime1">
              <a:rPr lang="pt-BR" smtClean="0"/>
              <a:pPr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0700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A6FE-DD10-42B4-9585-CFA19C6CF16C}" type="datetime1">
              <a:rPr lang="pt-BR" smtClean="0"/>
              <a:pPr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392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2951-DFE4-4ED7-892E-6DAC123AA863}" type="datetime1">
              <a:rPr lang="pt-BR" smtClean="0"/>
              <a:pPr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4045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F798-F4C4-4809-A187-FE9F6AC507A4}" type="datetime1">
              <a:rPr lang="pt-BR" smtClean="0"/>
              <a:pPr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79B0-20DF-45B7-9AE4-E8DCADDC20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64382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2" name="CaixaDeTexto 21"/>
          <p:cNvSpPr txBox="1"/>
          <p:nvPr/>
        </p:nvSpPr>
        <p:spPr>
          <a:xfrm>
            <a:off x="1047996" y="744808"/>
            <a:ext cx="857933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b="1" dirty="0" smtClean="0"/>
          </a:p>
          <a:p>
            <a:endParaRPr lang="pt-BR" b="1" dirty="0"/>
          </a:p>
          <a:p>
            <a:endParaRPr lang="pt-BR" b="1" dirty="0" smtClean="0"/>
          </a:p>
          <a:p>
            <a:endParaRPr lang="pt-BR" b="1" dirty="0"/>
          </a:p>
          <a:p>
            <a:r>
              <a:rPr lang="pt-BR" b="1" dirty="0" smtClean="0"/>
              <a:t> </a:t>
            </a:r>
          </a:p>
          <a:p>
            <a:endParaRPr lang="pt-BR" b="1" dirty="0"/>
          </a:p>
          <a:p>
            <a:endParaRPr lang="pt-BR" b="1" dirty="0" smtClean="0"/>
          </a:p>
          <a:p>
            <a:endParaRPr lang="pt-BR" b="1" dirty="0"/>
          </a:p>
          <a:p>
            <a:r>
              <a:rPr lang="pt-BR" sz="2400" b="1" dirty="0" smtClean="0"/>
              <a:t>SECRETARIA DE INFRAESTRUTURA HÍDRICA E SANEAMENTO – SIHS </a:t>
            </a:r>
          </a:p>
          <a:p>
            <a:endParaRPr lang="pt-BR" b="1" dirty="0" smtClean="0"/>
          </a:p>
          <a:p>
            <a:r>
              <a:rPr lang="pt-BR" b="1" dirty="0" smtClean="0"/>
              <a:t>TEMA:  PANORAMA NORMATIVO NO CONTEXTO DO SANEAMENTO RURAL</a:t>
            </a:r>
          </a:p>
          <a:p>
            <a:endParaRPr lang="pt-BR" b="1" dirty="0" smtClean="0"/>
          </a:p>
          <a:p>
            <a:pPr lvl="0"/>
            <a:r>
              <a:rPr lang="pt-BR" b="1" dirty="0" smtClean="0"/>
              <a:t>NORMATIZAÇÃO DO SANEAMENTO RURAL, COMO FORMA DE DISCIPLINAR AS AÇÕES DOS ENTES ENVOLVIDOS;</a:t>
            </a:r>
          </a:p>
          <a:p>
            <a:endParaRPr lang="pt-BR" b="1" dirty="0" smtClean="0"/>
          </a:p>
          <a:p>
            <a:r>
              <a:rPr lang="pt-BR" b="1" dirty="0" smtClean="0"/>
              <a:t> </a:t>
            </a:r>
            <a:endParaRPr lang="pt-BR" b="1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1338560" y="6518362"/>
            <a:ext cx="7800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 err="1" smtClean="0"/>
              <a:t>nov</a:t>
            </a:r>
            <a:r>
              <a:rPr lang="pt-BR" sz="1600" dirty="0" smtClean="0"/>
              <a:t>/24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xmlns="" val="79630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52252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6" name="Retângulo 25"/>
          <p:cNvSpPr/>
          <p:nvPr/>
        </p:nvSpPr>
        <p:spPr>
          <a:xfrm>
            <a:off x="142844" y="1571612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/>
              <a:t>Secretaria </a:t>
            </a:r>
            <a:r>
              <a:rPr lang="pt-BR" sz="2400" b="1" dirty="0" smtClean="0"/>
              <a:t>de </a:t>
            </a:r>
            <a:r>
              <a:rPr lang="pt-BR" sz="2400" b="1" dirty="0" err="1" smtClean="0"/>
              <a:t>Infraestrutura</a:t>
            </a:r>
            <a:r>
              <a:rPr lang="pt-BR" sz="2400" b="1" dirty="0" smtClean="0"/>
              <a:t> Hídrica e </a:t>
            </a:r>
            <a:r>
              <a:rPr lang="pt-BR" sz="2400" b="1" dirty="0"/>
              <a:t>Saneamento – SIHS</a:t>
            </a:r>
            <a:endParaRPr lang="pt-BR" sz="2400" dirty="0"/>
          </a:p>
        </p:txBody>
      </p:sp>
      <p:sp>
        <p:nvSpPr>
          <p:cNvPr id="27" name="Retângulo 26"/>
          <p:cNvSpPr/>
          <p:nvPr/>
        </p:nvSpPr>
        <p:spPr>
          <a:xfrm>
            <a:off x="65299" y="2928934"/>
            <a:ext cx="492920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/>
              <a:t>A SIHS foi criada pela Lei nº 12.304/2014, </a:t>
            </a:r>
            <a:r>
              <a:rPr lang="pt-BR" sz="2000" dirty="0" smtClean="0"/>
              <a:t>de 11 </a:t>
            </a:r>
            <a:r>
              <a:rPr lang="pt-BR" sz="2000" dirty="0"/>
              <a:t>de dezembro de 2014, que modifica </a:t>
            </a:r>
            <a:r>
              <a:rPr lang="pt-BR" sz="2000" dirty="0" smtClean="0"/>
              <a:t>a estrutura </a:t>
            </a:r>
            <a:r>
              <a:rPr lang="pt-BR" sz="2000" dirty="0"/>
              <a:t>organizacional da </a:t>
            </a:r>
            <a:r>
              <a:rPr lang="pt-BR" sz="2000" dirty="0" smtClean="0"/>
              <a:t>administração pública </a:t>
            </a:r>
            <a:r>
              <a:rPr lang="pt-BR" sz="2000" dirty="0"/>
              <a:t>do poder executivo estadual. </a:t>
            </a:r>
            <a:endParaRPr lang="pt-BR" sz="2000" dirty="0" smtClean="0"/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Tem por finalidade </a:t>
            </a:r>
            <a:r>
              <a:rPr lang="pt-BR" sz="2000" dirty="0"/>
              <a:t>fomentar, acompanhar e </a:t>
            </a:r>
            <a:r>
              <a:rPr lang="pt-BR" sz="2000" dirty="0" smtClean="0"/>
              <a:t>executar estudos </a:t>
            </a:r>
            <a:r>
              <a:rPr lang="pt-BR" sz="2000" dirty="0"/>
              <a:t>e projetos de </a:t>
            </a:r>
            <a:r>
              <a:rPr lang="pt-BR" sz="2000" dirty="0" err="1"/>
              <a:t>infraestrutura</a:t>
            </a:r>
            <a:r>
              <a:rPr lang="pt-BR" sz="2000" dirty="0"/>
              <a:t> hídrica</a:t>
            </a:r>
            <a:r>
              <a:rPr lang="pt-BR" sz="2000" dirty="0" smtClean="0"/>
              <a:t>, bem </a:t>
            </a:r>
            <a:r>
              <a:rPr lang="pt-BR" sz="2000" dirty="0"/>
              <a:t>como formular e executar a </a:t>
            </a:r>
            <a:r>
              <a:rPr lang="pt-BR" sz="2000" dirty="0" smtClean="0"/>
              <a:t>Política Estadual </a:t>
            </a:r>
            <a:r>
              <a:rPr lang="pt-BR" sz="2000" dirty="0"/>
              <a:t>de Saneamento Básico.</a:t>
            </a:r>
          </a:p>
        </p:txBody>
      </p: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35665" y="1395943"/>
            <a:ext cx="3738151" cy="2104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Retângulo 28"/>
          <p:cNvSpPr/>
          <p:nvPr/>
        </p:nvSpPr>
        <p:spPr>
          <a:xfrm>
            <a:off x="9915111" y="3183254"/>
            <a:ext cx="1697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ETA Barreiras</a:t>
            </a:r>
            <a:endParaRPr lang="pt-BR" dirty="0"/>
          </a:p>
        </p:txBody>
      </p:sp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90163" y="3761226"/>
            <a:ext cx="3733095" cy="248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Retângulo 30"/>
          <p:cNvSpPr/>
          <p:nvPr/>
        </p:nvSpPr>
        <p:spPr>
          <a:xfrm>
            <a:off x="9741680" y="5924128"/>
            <a:ext cx="2937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ETE Vitória da Conquista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35582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grpSp>
        <p:nvGrpSpPr>
          <p:cNvPr id="18" name="Grupo 147"/>
          <p:cNvGrpSpPr>
            <a:grpSpLocks/>
          </p:cNvGrpSpPr>
          <p:nvPr/>
        </p:nvGrpSpPr>
        <p:grpSpPr bwMode="auto">
          <a:xfrm>
            <a:off x="104775" y="1530350"/>
            <a:ext cx="8897938" cy="4967288"/>
            <a:chOff x="110179" y="404813"/>
            <a:chExt cx="9515533" cy="6056902"/>
          </a:xfrm>
        </p:grpSpPr>
        <p:sp>
          <p:nvSpPr>
            <p:cNvPr id="22" name="Line 6"/>
            <p:cNvSpPr>
              <a:spLocks noChangeShapeType="1"/>
            </p:cNvSpPr>
            <p:nvPr/>
          </p:nvSpPr>
          <p:spPr bwMode="auto">
            <a:xfrm flipV="1">
              <a:off x="4187825" y="1389063"/>
              <a:ext cx="3025775" cy="11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" name="Rectangle 11"/>
            <p:cNvSpPr>
              <a:spLocks noChangeArrowheads="1"/>
            </p:cNvSpPr>
            <p:nvPr/>
          </p:nvSpPr>
          <p:spPr bwMode="auto">
            <a:xfrm>
              <a:off x="5097982" y="404813"/>
              <a:ext cx="1446429" cy="60975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900" b="1" dirty="0">
                  <a:solidFill>
                    <a:srgbClr val="002060"/>
                  </a:solidFill>
                  <a:latin typeface="Arial Narrow" pitchFamily="34" charset="0"/>
                </a:rPr>
                <a:t>SECRETÁRIO</a:t>
              </a:r>
            </a:p>
          </p:txBody>
        </p:sp>
        <p:sp>
          <p:nvSpPr>
            <p:cNvPr id="24" name="Line 15"/>
            <p:cNvSpPr>
              <a:spLocks noChangeShapeType="1"/>
            </p:cNvSpPr>
            <p:nvPr/>
          </p:nvSpPr>
          <p:spPr bwMode="auto">
            <a:xfrm flipH="1">
              <a:off x="5846763" y="1014413"/>
              <a:ext cx="0" cy="1550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" name="Rectangle 16"/>
            <p:cNvSpPr>
              <a:spLocks noChangeArrowheads="1"/>
            </p:cNvSpPr>
            <p:nvPr/>
          </p:nvSpPr>
          <p:spPr bwMode="auto">
            <a:xfrm>
              <a:off x="2726314" y="1078447"/>
              <a:ext cx="1448126" cy="4568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1000" b="1" dirty="0">
                  <a:solidFill>
                    <a:srgbClr val="002060"/>
                  </a:solidFill>
                  <a:latin typeface="Arial Narrow" pitchFamily="34" charset="0"/>
                </a:rPr>
                <a:t>GABINETE DO </a:t>
              </a:r>
            </a:p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1000" b="1" dirty="0">
                  <a:solidFill>
                    <a:srgbClr val="002060"/>
                  </a:solidFill>
                  <a:latin typeface="Arial Narrow" pitchFamily="34" charset="0"/>
                </a:rPr>
                <a:t>SECRETÁRIO</a:t>
              </a:r>
            </a:p>
          </p:txBody>
        </p:sp>
        <p:sp>
          <p:nvSpPr>
            <p:cNvPr id="26" name="Rectangle 45"/>
            <p:cNvSpPr>
              <a:spLocks noChangeArrowheads="1"/>
            </p:cNvSpPr>
            <p:nvPr/>
          </p:nvSpPr>
          <p:spPr bwMode="auto">
            <a:xfrm>
              <a:off x="8328680" y="2797376"/>
              <a:ext cx="1295334" cy="4568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800" b="1" dirty="0">
                  <a:solidFill>
                    <a:srgbClr val="002060"/>
                  </a:solidFill>
                  <a:latin typeface="Arial Narrow" pitchFamily="34" charset="0"/>
                </a:rPr>
                <a:t>SUPERINTENDÊNCIA DE SANEAMENTO</a:t>
              </a:r>
            </a:p>
          </p:txBody>
        </p:sp>
        <p:sp>
          <p:nvSpPr>
            <p:cNvPr id="27" name="Rectangle 130"/>
            <p:cNvSpPr>
              <a:spLocks noChangeArrowheads="1"/>
            </p:cNvSpPr>
            <p:nvPr/>
          </p:nvSpPr>
          <p:spPr bwMode="auto">
            <a:xfrm>
              <a:off x="7213299" y="1171362"/>
              <a:ext cx="1448127" cy="4568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800" b="1" dirty="0">
                  <a:solidFill>
                    <a:srgbClr val="002060"/>
                  </a:solidFill>
                  <a:latin typeface="Arial Narrow" pitchFamily="34" charset="0"/>
                </a:rPr>
                <a:t>ASSESSORIA DE PLANEJAMENTO E GESTÃO</a:t>
              </a:r>
            </a:p>
          </p:txBody>
        </p:sp>
        <p:sp>
          <p:nvSpPr>
            <p:cNvPr id="28" name="Rectangle 220"/>
            <p:cNvSpPr>
              <a:spLocks noChangeArrowheads="1"/>
            </p:cNvSpPr>
            <p:nvPr/>
          </p:nvSpPr>
          <p:spPr bwMode="auto">
            <a:xfrm>
              <a:off x="5945128" y="2797376"/>
              <a:ext cx="1448126" cy="4568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800" b="1" dirty="0">
                  <a:solidFill>
                    <a:srgbClr val="002060"/>
                  </a:solidFill>
                  <a:latin typeface="Arial Narrow" pitchFamily="34" charset="0"/>
                </a:rPr>
                <a:t>SUPERINTENDÊNCIA DE INFRAESTRUTURA HÍDRICA</a:t>
              </a:r>
            </a:p>
          </p:txBody>
        </p:sp>
        <p:sp>
          <p:nvSpPr>
            <p:cNvPr id="29" name="Rectangle 130"/>
            <p:cNvSpPr>
              <a:spLocks noChangeArrowheads="1"/>
            </p:cNvSpPr>
            <p:nvPr/>
          </p:nvSpPr>
          <p:spPr bwMode="auto">
            <a:xfrm>
              <a:off x="7203113" y="1844997"/>
              <a:ext cx="1448127" cy="4568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800" b="1" dirty="0">
                  <a:solidFill>
                    <a:srgbClr val="002060"/>
                  </a:solidFill>
                  <a:latin typeface="Arial Narrow" pitchFamily="34" charset="0"/>
                </a:rPr>
                <a:t>COORDENAÇÃO DE CONTROLE INTERNO</a:t>
              </a:r>
            </a:p>
          </p:txBody>
        </p:sp>
        <p:sp>
          <p:nvSpPr>
            <p:cNvPr id="30" name="Rectangle 130"/>
            <p:cNvSpPr>
              <a:spLocks noChangeArrowheads="1"/>
            </p:cNvSpPr>
            <p:nvPr/>
          </p:nvSpPr>
          <p:spPr bwMode="auto">
            <a:xfrm>
              <a:off x="2739896" y="1868225"/>
              <a:ext cx="1448126" cy="4568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800" b="1" dirty="0">
                  <a:solidFill>
                    <a:srgbClr val="002060"/>
                  </a:solidFill>
                  <a:latin typeface="Arial Narrow" pitchFamily="34" charset="0"/>
                </a:rPr>
                <a:t>COORDENAÇÃO DE INTEGRAÇÃO DE POLÍTICAS E PROJETOS</a:t>
              </a:r>
            </a:p>
          </p:txBody>
        </p:sp>
        <p:cxnSp>
          <p:nvCxnSpPr>
            <p:cNvPr id="31" name="Conector angulado 2"/>
            <p:cNvCxnSpPr>
              <a:cxnSpLocks noChangeShapeType="1"/>
            </p:cNvCxnSpPr>
            <p:nvPr/>
          </p:nvCxnSpPr>
          <p:spPr bwMode="auto">
            <a:xfrm rot="16200000" flipH="1">
              <a:off x="5813426" y="-620713"/>
              <a:ext cx="0" cy="6372225"/>
            </a:xfrm>
            <a:prstGeom prst="bentConnector3">
              <a:avLst>
                <a:gd name="adj1" fmla="val -11430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2" name="Conector reto 14"/>
            <p:cNvCxnSpPr>
              <a:cxnSpLocks noChangeShapeType="1"/>
              <a:stCxn id="28" idx="0"/>
            </p:cNvCxnSpPr>
            <p:nvPr/>
          </p:nvCxnSpPr>
          <p:spPr bwMode="auto">
            <a:xfrm flipV="1">
              <a:off x="6669088" y="2565400"/>
              <a:ext cx="0" cy="23177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3" name="Line 6"/>
            <p:cNvSpPr>
              <a:spLocks noChangeShapeType="1"/>
            </p:cNvSpPr>
            <p:nvPr/>
          </p:nvSpPr>
          <p:spPr bwMode="auto">
            <a:xfrm flipV="1">
              <a:off x="4178300" y="2076450"/>
              <a:ext cx="3025775" cy="11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cxnSp>
          <p:nvCxnSpPr>
            <p:cNvPr id="34" name="Conector reto 14"/>
            <p:cNvCxnSpPr>
              <a:cxnSpLocks noChangeShapeType="1"/>
            </p:cNvCxnSpPr>
            <p:nvPr/>
          </p:nvCxnSpPr>
          <p:spPr bwMode="auto">
            <a:xfrm flipV="1">
              <a:off x="8999538" y="2565400"/>
              <a:ext cx="0" cy="231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5" name="Line 2"/>
            <p:cNvSpPr>
              <a:spLocks noChangeShapeType="1"/>
            </p:cNvSpPr>
            <p:nvPr/>
          </p:nvSpPr>
          <p:spPr bwMode="auto">
            <a:xfrm>
              <a:off x="1938338" y="396557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6" name="Line 3"/>
            <p:cNvSpPr>
              <a:spLocks noChangeShapeType="1"/>
            </p:cNvSpPr>
            <p:nvPr/>
          </p:nvSpPr>
          <p:spPr bwMode="auto">
            <a:xfrm>
              <a:off x="3309938" y="396557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7" name="Line 7"/>
            <p:cNvSpPr>
              <a:spLocks noChangeShapeType="1"/>
            </p:cNvSpPr>
            <p:nvPr/>
          </p:nvSpPr>
          <p:spPr bwMode="auto">
            <a:xfrm>
              <a:off x="2624138" y="3355975"/>
              <a:ext cx="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" name="Line 14"/>
            <p:cNvSpPr>
              <a:spLocks noChangeShapeType="1"/>
            </p:cNvSpPr>
            <p:nvPr/>
          </p:nvSpPr>
          <p:spPr bwMode="auto">
            <a:xfrm>
              <a:off x="642938" y="3432175"/>
              <a:ext cx="396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" name="Rectangle 21"/>
            <p:cNvSpPr>
              <a:spLocks noChangeArrowheads="1"/>
            </p:cNvSpPr>
            <p:nvPr/>
          </p:nvSpPr>
          <p:spPr bwMode="auto">
            <a:xfrm>
              <a:off x="110179" y="3842671"/>
              <a:ext cx="1142544" cy="3174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600" b="1" dirty="0">
                  <a:solidFill>
                    <a:srgbClr val="002060"/>
                  </a:solidFill>
                  <a:latin typeface="Arial Narrow" pitchFamily="34" charset="0"/>
                </a:rPr>
                <a:t>COORDENAÇÃO DE LICITAÇÕES</a:t>
              </a:r>
            </a:p>
          </p:txBody>
        </p:sp>
        <p:sp>
          <p:nvSpPr>
            <p:cNvPr id="40" name="Rectangle 28"/>
            <p:cNvSpPr>
              <a:spLocks noChangeArrowheads="1"/>
            </p:cNvSpPr>
            <p:nvPr/>
          </p:nvSpPr>
          <p:spPr bwMode="auto">
            <a:xfrm>
              <a:off x="1405514" y="3718784"/>
              <a:ext cx="1152729" cy="24583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600" b="1" dirty="0">
                  <a:solidFill>
                    <a:srgbClr val="002060"/>
                  </a:solidFill>
                  <a:latin typeface="Arial Narrow" pitchFamily="34" charset="0"/>
                </a:rPr>
                <a:t>DIRETORIA ADMINISTRATIVA</a:t>
              </a:r>
            </a:p>
          </p:txBody>
        </p:sp>
        <p:sp>
          <p:nvSpPr>
            <p:cNvPr id="41" name="Text Box 29"/>
            <p:cNvSpPr txBox="1">
              <a:spLocks noChangeArrowheads="1"/>
            </p:cNvSpPr>
            <p:nvPr/>
          </p:nvSpPr>
          <p:spPr bwMode="auto">
            <a:xfrm>
              <a:off x="1405514" y="4194974"/>
              <a:ext cx="1066147" cy="2284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>
              <a:defPPr>
                <a:defRPr lang="pt-BR"/>
              </a:defPPr>
              <a:lvl1pPr algn="ctr">
                <a:lnSpc>
                  <a:spcPct val="80000"/>
                </a:lnSpc>
                <a:spcBef>
                  <a:spcPct val="50000"/>
                </a:spcBef>
                <a:defRPr sz="500">
                  <a:latin typeface="Arial" charset="0"/>
                </a:defRPr>
              </a:lvl1pPr>
            </a:lstStyle>
            <a:p>
              <a:pPr>
                <a:defRPr/>
              </a:pPr>
              <a:r>
                <a:rPr lang="pt-BR" altLang="pt-BR" sz="600" b="1" dirty="0" smtClean="0">
                  <a:solidFill>
                    <a:srgbClr val="002060"/>
                  </a:solidFill>
                  <a:latin typeface="Arial Narrow" pitchFamily="34" charset="0"/>
                </a:rPr>
                <a:t>COORD. DE RECURSOS HUMANOS</a:t>
              </a:r>
            </a:p>
          </p:txBody>
        </p:sp>
        <p:sp>
          <p:nvSpPr>
            <p:cNvPr id="42" name="Line 30"/>
            <p:cNvSpPr>
              <a:spLocks noChangeShapeType="1"/>
            </p:cNvSpPr>
            <p:nvPr/>
          </p:nvSpPr>
          <p:spPr bwMode="auto">
            <a:xfrm flipH="1">
              <a:off x="1328738" y="4270375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/>
            <a:lstStyle/>
            <a:p>
              <a:endParaRPr lang="pt-BR"/>
            </a:p>
          </p:txBody>
        </p:sp>
        <p:sp>
          <p:nvSpPr>
            <p:cNvPr id="43" name="Line 31"/>
            <p:cNvSpPr>
              <a:spLocks noChangeShapeType="1"/>
            </p:cNvSpPr>
            <p:nvPr/>
          </p:nvSpPr>
          <p:spPr bwMode="auto">
            <a:xfrm flipH="1">
              <a:off x="1328738" y="4575175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/>
            <a:lstStyle/>
            <a:p>
              <a:endParaRPr lang="pt-BR"/>
            </a:p>
          </p:txBody>
        </p:sp>
        <p:sp>
          <p:nvSpPr>
            <p:cNvPr id="44" name="Text Box 33"/>
            <p:cNvSpPr txBox="1">
              <a:spLocks noChangeArrowheads="1"/>
            </p:cNvSpPr>
            <p:nvPr/>
          </p:nvSpPr>
          <p:spPr bwMode="auto">
            <a:xfrm>
              <a:off x="1405514" y="4498884"/>
              <a:ext cx="1066147" cy="2284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>
              <a:defPPr>
                <a:defRPr lang="pt-BR"/>
              </a:defPPr>
              <a:lvl1pPr algn="ctr">
                <a:lnSpc>
                  <a:spcPct val="80000"/>
                </a:lnSpc>
                <a:spcBef>
                  <a:spcPct val="50000"/>
                </a:spcBef>
                <a:defRPr sz="500">
                  <a:latin typeface="Arial" charset="0"/>
                </a:defRPr>
              </a:lvl1pPr>
            </a:lstStyle>
            <a:p>
              <a:pPr>
                <a:defRPr/>
              </a:pPr>
              <a:r>
                <a:rPr lang="pt-BR" altLang="pt-BR" sz="600" b="1" dirty="0" smtClean="0">
                  <a:solidFill>
                    <a:srgbClr val="002060"/>
                  </a:solidFill>
                  <a:latin typeface="Arial Narrow" pitchFamily="34" charset="0"/>
                </a:rPr>
                <a:t>COORD. DE MATERIAL E PATRIMÔNIO </a:t>
              </a:r>
            </a:p>
          </p:txBody>
        </p:sp>
        <p:sp>
          <p:nvSpPr>
            <p:cNvPr id="45" name="Rectangle 35"/>
            <p:cNvSpPr>
              <a:spLocks noChangeArrowheads="1"/>
            </p:cNvSpPr>
            <p:nvPr/>
          </p:nvSpPr>
          <p:spPr bwMode="auto">
            <a:xfrm>
              <a:off x="2765361" y="3718784"/>
              <a:ext cx="1154427" cy="24583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600" b="1" dirty="0">
                  <a:solidFill>
                    <a:srgbClr val="002060"/>
                  </a:solidFill>
                  <a:latin typeface="Arial Narrow" pitchFamily="34" charset="0"/>
                </a:rPr>
                <a:t>DIRETORIA DE FINANÇAS</a:t>
              </a:r>
            </a:p>
          </p:txBody>
        </p:sp>
        <p:sp>
          <p:nvSpPr>
            <p:cNvPr id="46" name="Text Box 37"/>
            <p:cNvSpPr txBox="1">
              <a:spLocks noChangeArrowheads="1"/>
            </p:cNvSpPr>
            <p:nvPr/>
          </p:nvSpPr>
          <p:spPr bwMode="auto">
            <a:xfrm>
              <a:off x="2877408" y="4179488"/>
              <a:ext cx="1067845" cy="35230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>
              <a:defPPr>
                <a:defRPr lang="pt-BR"/>
              </a:defPPr>
              <a:lvl1pPr algn="ctr">
                <a:lnSpc>
                  <a:spcPct val="80000"/>
                </a:lnSpc>
                <a:spcBef>
                  <a:spcPct val="50000"/>
                </a:spcBef>
                <a:defRPr sz="500">
                  <a:latin typeface="Arial" charset="0"/>
                </a:defRPr>
              </a:lvl1pPr>
            </a:lstStyle>
            <a:p>
              <a:pPr>
                <a:defRPr/>
              </a:pPr>
              <a:r>
                <a:rPr lang="pt-BR" altLang="pt-BR" sz="600" b="1" dirty="0" smtClean="0">
                  <a:solidFill>
                    <a:srgbClr val="002060"/>
                  </a:solidFill>
                  <a:latin typeface="Arial Narrow" pitchFamily="34" charset="0"/>
                </a:rPr>
                <a:t>COORD. DE CONTROLE ORÇAMENTÁRIO E FINANCEIRO</a:t>
              </a:r>
            </a:p>
          </p:txBody>
        </p:sp>
        <p:sp>
          <p:nvSpPr>
            <p:cNvPr id="47" name="Line 39"/>
            <p:cNvSpPr>
              <a:spLocks noChangeShapeType="1"/>
            </p:cNvSpPr>
            <p:nvPr/>
          </p:nvSpPr>
          <p:spPr bwMode="auto">
            <a:xfrm>
              <a:off x="2801938" y="4117975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/>
            <a:lstStyle/>
            <a:p>
              <a:endParaRPr lang="pt-BR"/>
            </a:p>
          </p:txBody>
        </p:sp>
        <p:sp>
          <p:nvSpPr>
            <p:cNvPr id="48" name="Line 40"/>
            <p:cNvSpPr>
              <a:spLocks noChangeShapeType="1"/>
            </p:cNvSpPr>
            <p:nvPr/>
          </p:nvSpPr>
          <p:spPr bwMode="auto">
            <a:xfrm flipH="1">
              <a:off x="2801938" y="4346575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/>
            <a:lstStyle/>
            <a:p>
              <a:endParaRPr lang="pt-BR"/>
            </a:p>
          </p:txBody>
        </p:sp>
        <p:sp>
          <p:nvSpPr>
            <p:cNvPr id="49" name="Line 53"/>
            <p:cNvSpPr>
              <a:spLocks noChangeShapeType="1"/>
            </p:cNvSpPr>
            <p:nvPr/>
          </p:nvSpPr>
          <p:spPr bwMode="auto">
            <a:xfrm>
              <a:off x="1328738" y="4117975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/>
            <a:lstStyle/>
            <a:p>
              <a:endParaRPr lang="pt-BR"/>
            </a:p>
          </p:txBody>
        </p:sp>
        <p:sp>
          <p:nvSpPr>
            <p:cNvPr id="50" name="Line 54"/>
            <p:cNvSpPr>
              <a:spLocks noChangeShapeType="1"/>
            </p:cNvSpPr>
            <p:nvPr/>
          </p:nvSpPr>
          <p:spPr bwMode="auto">
            <a:xfrm>
              <a:off x="1328738" y="411797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" name="Line 55"/>
            <p:cNvSpPr>
              <a:spLocks noChangeShapeType="1"/>
            </p:cNvSpPr>
            <p:nvPr/>
          </p:nvSpPr>
          <p:spPr bwMode="auto">
            <a:xfrm>
              <a:off x="2801938" y="4117975"/>
              <a:ext cx="508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2" name="Group 123"/>
            <p:cNvGrpSpPr>
              <a:grpSpLocks/>
            </p:cNvGrpSpPr>
            <p:nvPr/>
          </p:nvGrpSpPr>
          <p:grpSpPr bwMode="auto">
            <a:xfrm>
              <a:off x="-727798" y="3432175"/>
              <a:ext cx="2500" cy="407988"/>
              <a:chOff x="864" y="1488"/>
              <a:chExt cx="2500" cy="206"/>
            </a:xfrm>
          </p:grpSpPr>
          <p:sp>
            <p:nvSpPr>
              <p:cNvPr id="81" name="Line 56"/>
              <p:cNvSpPr>
                <a:spLocks noChangeShapeType="1"/>
              </p:cNvSpPr>
              <p:nvPr/>
            </p:nvSpPr>
            <p:spPr bwMode="auto">
              <a:xfrm>
                <a:off x="864" y="1488"/>
                <a:ext cx="0" cy="2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" name="Line 57"/>
              <p:cNvSpPr>
                <a:spLocks noChangeShapeType="1"/>
              </p:cNvSpPr>
              <p:nvPr/>
            </p:nvSpPr>
            <p:spPr bwMode="auto">
              <a:xfrm>
                <a:off x="1680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" name="Line 58"/>
              <p:cNvSpPr>
                <a:spLocks noChangeShapeType="1"/>
              </p:cNvSpPr>
              <p:nvPr/>
            </p:nvSpPr>
            <p:spPr bwMode="auto">
              <a:xfrm>
                <a:off x="254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4" name="Line 59"/>
              <p:cNvSpPr>
                <a:spLocks noChangeShapeType="1"/>
              </p:cNvSpPr>
              <p:nvPr/>
            </p:nvSpPr>
            <p:spPr bwMode="auto">
              <a:xfrm>
                <a:off x="3360" y="1488"/>
                <a:ext cx="4" cy="2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53" name="Text Box 185"/>
            <p:cNvSpPr txBox="1">
              <a:spLocks noChangeArrowheads="1"/>
            </p:cNvSpPr>
            <p:nvPr/>
          </p:nvSpPr>
          <p:spPr bwMode="auto">
            <a:xfrm>
              <a:off x="1405514" y="4804730"/>
              <a:ext cx="1066147" cy="2284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>
              <a:defPPr>
                <a:defRPr lang="pt-BR"/>
              </a:defPPr>
              <a:lvl1pPr algn="ctr">
                <a:lnSpc>
                  <a:spcPct val="80000"/>
                </a:lnSpc>
                <a:spcBef>
                  <a:spcPct val="50000"/>
                </a:spcBef>
                <a:defRPr sz="500">
                  <a:latin typeface="Arial" charset="0"/>
                </a:defRPr>
              </a:lvl1pPr>
            </a:lstStyle>
            <a:p>
              <a:pPr>
                <a:defRPr/>
              </a:pPr>
              <a:r>
                <a:rPr lang="pt-BR" altLang="pt-BR" sz="600" b="1" dirty="0" smtClean="0">
                  <a:solidFill>
                    <a:srgbClr val="002060"/>
                  </a:solidFill>
                  <a:latin typeface="Arial Narrow" pitchFamily="34" charset="0"/>
                </a:rPr>
                <a:t>COORD. DE SERVIÇOS GERAIS</a:t>
              </a:r>
            </a:p>
          </p:txBody>
        </p:sp>
        <p:sp>
          <p:nvSpPr>
            <p:cNvPr id="54" name="Line 186"/>
            <p:cNvSpPr>
              <a:spLocks noChangeShapeType="1"/>
            </p:cNvSpPr>
            <p:nvPr/>
          </p:nvSpPr>
          <p:spPr bwMode="auto">
            <a:xfrm>
              <a:off x="1328738" y="4422775"/>
              <a:ext cx="0" cy="1122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/>
            <a:lstStyle/>
            <a:p>
              <a:endParaRPr lang="pt-BR"/>
            </a:p>
          </p:txBody>
        </p:sp>
        <p:sp>
          <p:nvSpPr>
            <p:cNvPr id="55" name="Line 187"/>
            <p:cNvSpPr>
              <a:spLocks noChangeShapeType="1"/>
            </p:cNvSpPr>
            <p:nvPr/>
          </p:nvSpPr>
          <p:spPr bwMode="auto">
            <a:xfrm flipH="1">
              <a:off x="1328738" y="4879975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/>
            <a:lstStyle/>
            <a:p>
              <a:endParaRPr lang="pt-BR"/>
            </a:p>
          </p:txBody>
        </p:sp>
        <p:sp>
          <p:nvSpPr>
            <p:cNvPr id="56" name="Text Box 188"/>
            <p:cNvSpPr txBox="1">
              <a:spLocks noChangeArrowheads="1"/>
            </p:cNvSpPr>
            <p:nvPr/>
          </p:nvSpPr>
          <p:spPr bwMode="auto">
            <a:xfrm>
              <a:off x="2877408" y="4564699"/>
              <a:ext cx="1067845" cy="3174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>
              <a:defPPr>
                <a:defRPr lang="pt-BR"/>
              </a:defPPr>
              <a:lvl1pPr algn="ctr">
                <a:lnSpc>
                  <a:spcPct val="80000"/>
                </a:lnSpc>
                <a:spcBef>
                  <a:spcPct val="50000"/>
                </a:spcBef>
                <a:defRPr sz="500">
                  <a:latin typeface="Arial" charset="0"/>
                </a:defRPr>
              </a:lvl1pPr>
            </a:lstStyle>
            <a:p>
              <a:pPr>
                <a:defRPr/>
              </a:pPr>
              <a:r>
                <a:rPr lang="pt-BR" altLang="pt-BR" sz="600" b="1" dirty="0" smtClean="0">
                  <a:solidFill>
                    <a:srgbClr val="002060"/>
                  </a:solidFill>
                  <a:latin typeface="Arial Narrow" pitchFamily="34" charset="0"/>
                </a:rPr>
                <a:t>COORD. DE CONTABILIDADE SETORIAL</a:t>
              </a:r>
            </a:p>
          </p:txBody>
        </p:sp>
        <p:sp>
          <p:nvSpPr>
            <p:cNvPr id="57" name="Line 189"/>
            <p:cNvSpPr>
              <a:spLocks noChangeShapeType="1"/>
            </p:cNvSpPr>
            <p:nvPr/>
          </p:nvSpPr>
          <p:spPr bwMode="auto">
            <a:xfrm>
              <a:off x="2801938" y="4346575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/>
            <a:lstStyle/>
            <a:p>
              <a:endParaRPr lang="pt-BR"/>
            </a:p>
          </p:txBody>
        </p:sp>
        <p:sp>
          <p:nvSpPr>
            <p:cNvPr id="58" name="Line 190"/>
            <p:cNvSpPr>
              <a:spLocks noChangeShapeType="1"/>
            </p:cNvSpPr>
            <p:nvPr/>
          </p:nvSpPr>
          <p:spPr bwMode="auto">
            <a:xfrm flipH="1">
              <a:off x="2801938" y="4575175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/>
            <a:lstStyle/>
            <a:p>
              <a:endParaRPr lang="pt-BR"/>
            </a:p>
          </p:txBody>
        </p:sp>
        <p:sp>
          <p:nvSpPr>
            <p:cNvPr id="59" name="Rectangle 21"/>
            <p:cNvSpPr>
              <a:spLocks noChangeArrowheads="1"/>
            </p:cNvSpPr>
            <p:nvPr/>
          </p:nvSpPr>
          <p:spPr bwMode="auto">
            <a:xfrm>
              <a:off x="4096347" y="3842671"/>
              <a:ext cx="1144241" cy="31939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600" b="1" dirty="0">
                  <a:solidFill>
                    <a:srgbClr val="002060"/>
                  </a:solidFill>
                  <a:latin typeface="Arial Narrow" pitchFamily="34" charset="0"/>
                </a:rPr>
                <a:t>COORDENAÇÃO DE CONTRATOS E CONVÊNIOS</a:t>
              </a:r>
            </a:p>
          </p:txBody>
        </p:sp>
        <p:sp>
          <p:nvSpPr>
            <p:cNvPr id="60" name="Text Box 33"/>
            <p:cNvSpPr txBox="1">
              <a:spLocks noChangeArrowheads="1"/>
            </p:cNvSpPr>
            <p:nvPr/>
          </p:nvSpPr>
          <p:spPr bwMode="auto">
            <a:xfrm>
              <a:off x="1405514" y="5126061"/>
              <a:ext cx="1066147" cy="2284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>
              <a:defPPr>
                <a:defRPr lang="pt-BR"/>
              </a:defPPr>
              <a:lvl1pPr algn="ctr">
                <a:lnSpc>
                  <a:spcPct val="80000"/>
                </a:lnSpc>
                <a:spcBef>
                  <a:spcPct val="50000"/>
                </a:spcBef>
                <a:defRPr sz="500">
                  <a:latin typeface="Arial" charset="0"/>
                </a:defRPr>
              </a:lvl1pPr>
            </a:lstStyle>
            <a:p>
              <a:pPr>
                <a:defRPr/>
              </a:pPr>
              <a:r>
                <a:rPr lang="pt-BR" altLang="pt-BR" sz="600" b="1" dirty="0" smtClean="0">
                  <a:solidFill>
                    <a:srgbClr val="002060"/>
                  </a:solidFill>
                  <a:latin typeface="Arial Narrow" pitchFamily="34" charset="0"/>
                </a:rPr>
                <a:t>COORD. DE </a:t>
              </a:r>
              <a:r>
                <a:rPr lang="pt-BR" altLang="pt-BR" sz="600" b="1" dirty="0">
                  <a:solidFill>
                    <a:srgbClr val="002060"/>
                  </a:solidFill>
                  <a:latin typeface="Arial Narrow" pitchFamily="34" charset="0"/>
                </a:rPr>
                <a:t>SUPORTE E MANUTENÇÃO DE TIC</a:t>
              </a:r>
              <a:r>
                <a:rPr lang="pt-BR" altLang="pt-BR" sz="600" b="1" dirty="0" smtClean="0">
                  <a:solidFill>
                    <a:srgbClr val="002060"/>
                  </a:solidFill>
                  <a:latin typeface="Arial Narrow" pitchFamily="34" charset="0"/>
                </a:rPr>
                <a:t> </a:t>
              </a:r>
            </a:p>
          </p:txBody>
        </p:sp>
        <p:sp>
          <p:nvSpPr>
            <p:cNvPr id="61" name="Text Box 185"/>
            <p:cNvSpPr txBox="1">
              <a:spLocks noChangeArrowheads="1"/>
            </p:cNvSpPr>
            <p:nvPr/>
          </p:nvSpPr>
          <p:spPr bwMode="auto">
            <a:xfrm>
              <a:off x="1405514" y="5429970"/>
              <a:ext cx="1066147" cy="23035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>
              <a:defPPr>
                <a:defRPr lang="pt-BR"/>
              </a:defPPr>
              <a:lvl1pPr algn="ctr">
                <a:lnSpc>
                  <a:spcPct val="80000"/>
                </a:lnSpc>
                <a:spcBef>
                  <a:spcPct val="50000"/>
                </a:spcBef>
                <a:defRPr sz="500">
                  <a:latin typeface="Arial" charset="0"/>
                </a:defRPr>
              </a:lvl1pPr>
            </a:lstStyle>
            <a:p>
              <a:pPr>
                <a:defRPr/>
              </a:pPr>
              <a:r>
                <a:rPr lang="pt-BR" altLang="pt-BR" sz="600" b="1" dirty="0" smtClean="0">
                  <a:solidFill>
                    <a:srgbClr val="002060"/>
                  </a:solidFill>
                </a:rPr>
                <a:t>COORD. DE EXECUÇÃO ORÇAMENTÁRIA</a:t>
              </a:r>
            </a:p>
          </p:txBody>
        </p:sp>
        <p:sp>
          <p:nvSpPr>
            <p:cNvPr id="62" name="Line 187"/>
            <p:cNvSpPr>
              <a:spLocks noChangeShapeType="1"/>
            </p:cNvSpPr>
            <p:nvPr/>
          </p:nvSpPr>
          <p:spPr bwMode="auto">
            <a:xfrm flipH="1">
              <a:off x="1336675" y="5548313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/>
            <a:lstStyle/>
            <a:p>
              <a:endParaRPr lang="pt-BR"/>
            </a:p>
          </p:txBody>
        </p:sp>
        <p:sp>
          <p:nvSpPr>
            <p:cNvPr id="63" name="Line 187"/>
            <p:cNvSpPr>
              <a:spLocks noChangeShapeType="1"/>
            </p:cNvSpPr>
            <p:nvPr/>
          </p:nvSpPr>
          <p:spPr bwMode="auto">
            <a:xfrm flipH="1">
              <a:off x="1335088" y="5243513"/>
              <a:ext cx="7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/>
            <a:lstStyle/>
            <a:p>
              <a:endParaRPr lang="pt-BR"/>
            </a:p>
          </p:txBody>
        </p:sp>
        <p:sp>
          <p:nvSpPr>
            <p:cNvPr id="64" name="Rectangle 220"/>
            <p:cNvSpPr>
              <a:spLocks noChangeArrowheads="1"/>
            </p:cNvSpPr>
            <p:nvPr/>
          </p:nvSpPr>
          <p:spPr bwMode="auto">
            <a:xfrm>
              <a:off x="1911425" y="2915456"/>
              <a:ext cx="1448126" cy="45876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800" b="1" dirty="0">
                  <a:solidFill>
                    <a:srgbClr val="002060"/>
                  </a:solidFill>
                  <a:latin typeface="Arial Narrow" pitchFamily="34" charset="0"/>
                </a:rPr>
                <a:t>DIRETORIA GERAL</a:t>
              </a:r>
            </a:p>
          </p:txBody>
        </p:sp>
        <p:cxnSp>
          <p:nvCxnSpPr>
            <p:cNvPr id="65" name="Conector reto 7"/>
            <p:cNvCxnSpPr>
              <a:cxnSpLocks noChangeShapeType="1"/>
              <a:stCxn id="64" idx="0"/>
            </p:cNvCxnSpPr>
            <p:nvPr/>
          </p:nvCxnSpPr>
          <p:spPr bwMode="auto">
            <a:xfrm flipV="1">
              <a:off x="2635249" y="2565400"/>
              <a:ext cx="0" cy="35083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6" name="Rectangle 21"/>
            <p:cNvSpPr>
              <a:spLocks noChangeArrowheads="1"/>
            </p:cNvSpPr>
            <p:nvPr/>
          </p:nvSpPr>
          <p:spPr bwMode="auto">
            <a:xfrm>
              <a:off x="6249013" y="3480690"/>
              <a:ext cx="1500755" cy="32133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700" b="1" dirty="0">
                  <a:solidFill>
                    <a:srgbClr val="002060"/>
                  </a:solidFill>
                  <a:latin typeface="Arial Narrow" pitchFamily="34" charset="0"/>
                </a:rPr>
                <a:t>DIRETORIA DE REVITALIZAÇÃO DE BACIAS HIDROGRÁFICAS</a:t>
              </a:r>
            </a:p>
          </p:txBody>
        </p:sp>
        <p:cxnSp>
          <p:nvCxnSpPr>
            <p:cNvPr id="67" name="Conector angulado 5"/>
            <p:cNvCxnSpPr>
              <a:cxnSpLocks noChangeShapeType="1"/>
              <a:stCxn id="28" idx="2"/>
              <a:endCxn id="66" idx="1"/>
            </p:cNvCxnSpPr>
            <p:nvPr/>
          </p:nvCxnSpPr>
          <p:spPr bwMode="auto">
            <a:xfrm rot="5400000">
              <a:off x="6265863" y="3238500"/>
              <a:ext cx="387350" cy="419100"/>
            </a:xfrm>
            <a:prstGeom prst="bentConnector4">
              <a:avLst>
                <a:gd name="adj1" fmla="val 29301"/>
                <a:gd name="adj2" fmla="val 154546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8" name="Conector reto 6"/>
            <p:cNvCxnSpPr>
              <a:cxnSpLocks noChangeShapeType="1"/>
              <a:endCxn id="70" idx="0"/>
            </p:cNvCxnSpPr>
            <p:nvPr/>
          </p:nvCxnSpPr>
          <p:spPr bwMode="auto">
            <a:xfrm>
              <a:off x="5749926" y="1019175"/>
              <a:ext cx="0" cy="47132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lgDashDotDot"/>
              <a:round/>
              <a:headEnd/>
              <a:tailEnd/>
            </a:ln>
          </p:spPr>
        </p:cxnSp>
        <p:sp>
          <p:nvSpPr>
            <p:cNvPr id="69" name="Rectangle 21"/>
            <p:cNvSpPr>
              <a:spLocks noChangeArrowheads="1"/>
            </p:cNvSpPr>
            <p:nvPr/>
          </p:nvSpPr>
          <p:spPr bwMode="auto">
            <a:xfrm>
              <a:off x="3724554" y="5731944"/>
              <a:ext cx="1142542" cy="5555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700" b="1" dirty="0">
                  <a:solidFill>
                    <a:srgbClr val="002060"/>
                  </a:solidFill>
                  <a:latin typeface="Arial Narrow" pitchFamily="34" charset="0"/>
                </a:rPr>
                <a:t>AGÊNCIA REGULADORA DE SANEAMENTO BÁSICO DO ESTADO DA BAHIA - AGERSA</a:t>
              </a:r>
            </a:p>
          </p:txBody>
        </p:sp>
        <p:sp>
          <p:nvSpPr>
            <p:cNvPr id="70" name="Rectangle 21"/>
            <p:cNvSpPr>
              <a:spLocks noChangeArrowheads="1"/>
            </p:cNvSpPr>
            <p:nvPr/>
          </p:nvSpPr>
          <p:spPr bwMode="auto">
            <a:xfrm>
              <a:off x="5177774" y="5731944"/>
              <a:ext cx="1142542" cy="72977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700" b="1" dirty="0">
                  <a:solidFill>
                    <a:srgbClr val="002060"/>
                  </a:solidFill>
                  <a:latin typeface="Arial Narrow" pitchFamily="34" charset="0"/>
                </a:rPr>
                <a:t>EMPRESA BAIANA DE ÁGUAS E SANEAMENTO - EMBASA</a:t>
              </a:r>
            </a:p>
          </p:txBody>
        </p:sp>
        <p:sp>
          <p:nvSpPr>
            <p:cNvPr id="71" name="Rectangle 21"/>
            <p:cNvSpPr>
              <a:spLocks noChangeArrowheads="1"/>
            </p:cNvSpPr>
            <p:nvPr/>
          </p:nvSpPr>
          <p:spPr bwMode="auto">
            <a:xfrm>
              <a:off x="6608923" y="5731944"/>
              <a:ext cx="1142544" cy="72977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700" b="1" dirty="0">
                  <a:solidFill>
                    <a:srgbClr val="002060"/>
                  </a:solidFill>
                  <a:latin typeface="Arial Narrow" pitchFamily="34" charset="0"/>
                </a:rPr>
                <a:t>COMPANHIA DE ENGENHARIA HÍDICA E SANEAMENTO DA BAHIA - CERB</a:t>
              </a:r>
            </a:p>
          </p:txBody>
        </p:sp>
        <p:cxnSp>
          <p:nvCxnSpPr>
            <p:cNvPr id="72" name="Conector angulado 15"/>
            <p:cNvCxnSpPr>
              <a:cxnSpLocks noChangeShapeType="1"/>
              <a:stCxn id="71" idx="0"/>
              <a:endCxn id="69" idx="0"/>
            </p:cNvCxnSpPr>
            <p:nvPr/>
          </p:nvCxnSpPr>
          <p:spPr bwMode="auto">
            <a:xfrm rot="16200000" flipV="1">
              <a:off x="5737069" y="4290219"/>
              <a:ext cx="15483" cy="2884488"/>
            </a:xfrm>
            <a:prstGeom prst="bentConnector3">
              <a:avLst>
                <a:gd name="adj1" fmla="val 1800000"/>
              </a:avLst>
            </a:prstGeom>
            <a:noFill/>
            <a:ln w="9525" algn="ctr">
              <a:solidFill>
                <a:schemeClr val="tx1"/>
              </a:solidFill>
              <a:prstDash val="lgDashDotDot"/>
              <a:round/>
              <a:headEnd/>
              <a:tailEnd/>
            </a:ln>
          </p:spPr>
        </p:cxnSp>
        <p:sp>
          <p:nvSpPr>
            <p:cNvPr id="73" name="Rectangle 21"/>
            <p:cNvSpPr>
              <a:spLocks noChangeArrowheads="1"/>
            </p:cNvSpPr>
            <p:nvPr/>
          </p:nvSpPr>
          <p:spPr bwMode="auto">
            <a:xfrm>
              <a:off x="6238827" y="3858157"/>
              <a:ext cx="1499058" cy="40844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700" b="1" dirty="0">
                  <a:solidFill>
                    <a:srgbClr val="002060"/>
                  </a:solidFill>
                  <a:latin typeface="Arial Narrow" pitchFamily="34" charset="0"/>
                </a:rPr>
                <a:t>DIRETORIA DE PROJETOS ESTRATÉGICOS DE OBRAS HÍDRICAS</a:t>
              </a:r>
            </a:p>
          </p:txBody>
        </p:sp>
        <p:sp>
          <p:nvSpPr>
            <p:cNvPr id="74" name="Rectangle 21"/>
            <p:cNvSpPr>
              <a:spLocks noChangeArrowheads="1"/>
            </p:cNvSpPr>
            <p:nvPr/>
          </p:nvSpPr>
          <p:spPr bwMode="auto">
            <a:xfrm>
              <a:off x="6238827" y="4369189"/>
              <a:ext cx="1499058" cy="32133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700" b="1" dirty="0">
                  <a:solidFill>
                    <a:srgbClr val="002060"/>
                  </a:solidFill>
                  <a:latin typeface="Arial Narrow" pitchFamily="34" charset="0"/>
                </a:rPr>
                <a:t>DIRETORIA DE SEGURANÇA HÍDRICA</a:t>
              </a:r>
            </a:p>
          </p:txBody>
        </p:sp>
        <p:sp>
          <p:nvSpPr>
            <p:cNvPr id="75" name="Rectangle 21"/>
            <p:cNvSpPr>
              <a:spLocks noChangeArrowheads="1"/>
            </p:cNvSpPr>
            <p:nvPr/>
          </p:nvSpPr>
          <p:spPr bwMode="auto">
            <a:xfrm>
              <a:off x="8464494" y="3480690"/>
              <a:ext cx="1161218" cy="32133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700" b="1" dirty="0">
                  <a:solidFill>
                    <a:srgbClr val="002060"/>
                  </a:solidFill>
                  <a:latin typeface="Arial Narrow" pitchFamily="34" charset="0"/>
                </a:rPr>
                <a:t>DIRETORIA DE SANEAMENTO RURAL</a:t>
              </a:r>
            </a:p>
          </p:txBody>
        </p:sp>
        <p:sp>
          <p:nvSpPr>
            <p:cNvPr id="76" name="Rectangle 21"/>
            <p:cNvSpPr>
              <a:spLocks noChangeArrowheads="1"/>
            </p:cNvSpPr>
            <p:nvPr/>
          </p:nvSpPr>
          <p:spPr bwMode="auto">
            <a:xfrm>
              <a:off x="8452610" y="3858157"/>
              <a:ext cx="1171404" cy="49941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altLang="pt-BR" sz="700" b="1" dirty="0">
                  <a:solidFill>
                    <a:srgbClr val="002060"/>
                  </a:solidFill>
                  <a:latin typeface="Arial Narrow" pitchFamily="34" charset="0"/>
                </a:rPr>
                <a:t>DIRETORIA DE SANEAMENTO URBANO</a:t>
              </a:r>
            </a:p>
          </p:txBody>
        </p:sp>
        <p:cxnSp>
          <p:nvCxnSpPr>
            <p:cNvPr id="77" name="Forma 97"/>
            <p:cNvCxnSpPr>
              <a:cxnSpLocks noChangeShapeType="1"/>
              <a:stCxn id="26" idx="2"/>
              <a:endCxn id="75" idx="1"/>
            </p:cNvCxnSpPr>
            <p:nvPr/>
          </p:nvCxnSpPr>
          <p:spPr bwMode="auto">
            <a:xfrm rot="5400000">
              <a:off x="8527398" y="3191832"/>
              <a:ext cx="387146" cy="511901"/>
            </a:xfrm>
            <a:prstGeom prst="bentConnector4">
              <a:avLst>
                <a:gd name="adj1" fmla="val 29250"/>
                <a:gd name="adj2" fmla="val 147759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8" name="Forma 103"/>
            <p:cNvCxnSpPr>
              <a:cxnSpLocks noChangeShapeType="1"/>
            </p:cNvCxnSpPr>
            <p:nvPr/>
          </p:nvCxnSpPr>
          <p:spPr bwMode="auto">
            <a:xfrm rot="16200000" flipH="1">
              <a:off x="8112920" y="3767932"/>
              <a:ext cx="465138" cy="215900"/>
            </a:xfrm>
            <a:prstGeom prst="bentConnector2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9" name="Forma 105"/>
            <p:cNvCxnSpPr>
              <a:cxnSpLocks noChangeShapeType="1"/>
              <a:endCxn id="73" idx="1"/>
            </p:cNvCxnSpPr>
            <p:nvPr/>
          </p:nvCxnSpPr>
          <p:spPr bwMode="auto">
            <a:xfrm rot="16200000" flipH="1">
              <a:off x="5914159" y="3737840"/>
              <a:ext cx="431945" cy="217485"/>
            </a:xfrm>
            <a:prstGeom prst="bentConnector2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80" name="Forma 107"/>
            <p:cNvCxnSpPr>
              <a:cxnSpLocks noChangeShapeType="1"/>
            </p:cNvCxnSpPr>
            <p:nvPr/>
          </p:nvCxnSpPr>
          <p:spPr bwMode="auto">
            <a:xfrm rot="16200000" flipH="1">
              <a:off x="5911953" y="4189058"/>
              <a:ext cx="449094" cy="205425"/>
            </a:xfrm>
            <a:prstGeom prst="bentConnector2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85" name="CaixaDeTexto 5"/>
          <p:cNvSpPr txBox="1">
            <a:spLocks noChangeArrowheads="1"/>
          </p:cNvSpPr>
          <p:nvPr/>
        </p:nvSpPr>
        <p:spPr bwMode="auto">
          <a:xfrm>
            <a:off x="571500" y="1006475"/>
            <a:ext cx="5008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altLang="pt-BR" sz="20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ORGANOGRAMA DA SIHS</a:t>
            </a:r>
          </a:p>
          <a:p>
            <a:pPr>
              <a:defRPr/>
            </a:pPr>
            <a:endParaRPr lang="pt-BR" sz="20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cxnSp>
        <p:nvCxnSpPr>
          <p:cNvPr id="86" name="Conector reto 75"/>
          <p:cNvCxnSpPr>
            <a:cxnSpLocks noChangeShapeType="1"/>
          </p:cNvCxnSpPr>
          <p:nvPr/>
        </p:nvCxnSpPr>
        <p:spPr bwMode="auto">
          <a:xfrm>
            <a:off x="642938" y="1366838"/>
            <a:ext cx="8001000" cy="1587"/>
          </a:xfrm>
          <a:prstGeom prst="line">
            <a:avLst/>
          </a:prstGeom>
          <a:noFill/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cxnSp>
        <p:nvCxnSpPr>
          <p:cNvPr id="88" name="Conector reto 87"/>
          <p:cNvCxnSpPr>
            <a:stCxn id="38" idx="0"/>
          </p:cNvCxnSpPr>
          <p:nvPr/>
        </p:nvCxnSpPr>
        <p:spPr>
          <a:xfrm rot="5400000">
            <a:off x="446572" y="4154361"/>
            <a:ext cx="297645" cy="15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to 99"/>
          <p:cNvCxnSpPr/>
          <p:nvPr/>
        </p:nvCxnSpPr>
        <p:spPr>
          <a:xfrm rot="5400000">
            <a:off x="4191277" y="4154338"/>
            <a:ext cx="275877" cy="10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to 105"/>
          <p:cNvCxnSpPr/>
          <p:nvPr/>
        </p:nvCxnSpPr>
        <p:spPr>
          <a:xfrm rot="5400000">
            <a:off x="1696264" y="4176131"/>
            <a:ext cx="297645" cy="15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to 106"/>
          <p:cNvCxnSpPr/>
          <p:nvPr/>
        </p:nvCxnSpPr>
        <p:spPr>
          <a:xfrm rot="5400000">
            <a:off x="2950312" y="4163068"/>
            <a:ext cx="297645" cy="15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3238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2" name="Retângulo 21"/>
          <p:cNvSpPr/>
          <p:nvPr/>
        </p:nvSpPr>
        <p:spPr>
          <a:xfrm>
            <a:off x="46097" y="1559366"/>
            <a:ext cx="121444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b="1" dirty="0" smtClean="0"/>
              <a:t>PANORAMA DA NORMATIZAÇÃO DO SANEAMENTO RURAL NO BRASIL </a:t>
            </a:r>
          </a:p>
          <a:p>
            <a:pPr lvl="0"/>
            <a:endParaRPr lang="pt-BR" b="1" dirty="0" smtClean="0"/>
          </a:p>
          <a:p>
            <a:pPr lvl="0"/>
            <a:r>
              <a:rPr lang="pt-BR" b="1" dirty="0" smtClean="0"/>
              <a:t>Existência de Políticas voltadas para o Saneamento Rural </a:t>
            </a:r>
          </a:p>
          <a:p>
            <a:pPr lvl="0"/>
            <a:endParaRPr lang="pt-BR" b="1" dirty="0" smtClean="0"/>
          </a:p>
          <a:p>
            <a:pPr lvl="0">
              <a:buFont typeface="Arial" pitchFamily="34" charset="0"/>
              <a:buChar char="•"/>
            </a:pPr>
            <a:r>
              <a:rPr lang="pt-BR" b="1" dirty="0" smtClean="0"/>
              <a:t> Ministério das Cidades – Decreto nº 11.468/2023 –  Departamento de Saneamento Rural e Pequenos Municípios - DSR  - Art.24 – Define as competências do Departamento;</a:t>
            </a:r>
          </a:p>
          <a:p>
            <a:pPr lvl="0"/>
            <a:r>
              <a:rPr lang="pt-BR" b="1" dirty="0" smtClean="0"/>
              <a:t>Região Nordeste</a:t>
            </a:r>
          </a:p>
          <a:p>
            <a:pPr>
              <a:buFont typeface="Arial" pitchFamily="34" charset="0"/>
              <a:buChar char="•"/>
            </a:pPr>
            <a:r>
              <a:rPr lang="pt-BR" b="1" dirty="0" smtClean="0"/>
              <a:t> Estado do Ceará – Lei  Complementar 162 /2016 -  </a:t>
            </a:r>
            <a:r>
              <a:rPr lang="pt-BR" dirty="0" smtClean="0"/>
              <a:t>Institui a Política Estadual de Abastecimento de Água e de Esgotamento Sanitário no Estado do Ceará, institui o Sistema Estadual de Abastecimento de Água e Esgotamento Sanitário, o Sistema Estadual de Informações em Saneamento, e cria o Fundo Estadual de Saneamento. </a:t>
            </a:r>
            <a:r>
              <a:rPr lang="pt-BR" b="1" i="1" dirty="0" smtClean="0"/>
              <a:t>Capítulo IX – Da Política Estadual para o Saneamento Rural ;</a:t>
            </a:r>
          </a:p>
          <a:p>
            <a:pPr>
              <a:buFont typeface="Arial" pitchFamily="34" charset="0"/>
              <a:buChar char="•"/>
            </a:pPr>
            <a:r>
              <a:rPr lang="pt-BR" b="1" dirty="0" smtClean="0"/>
              <a:t> Estado da Bahia – Lei 11.172/2008 – Política Estadual de Saneamento Básico – SEÇÃO IV – </a:t>
            </a:r>
            <a:r>
              <a:rPr lang="pt-BR" b="1" i="1" dirty="0" smtClean="0"/>
              <a:t>Das Diretrizes para o Saneamento Rural – Em fase de aprovação;</a:t>
            </a:r>
          </a:p>
          <a:p>
            <a:endParaRPr lang="pt-BR" dirty="0" smtClean="0"/>
          </a:p>
          <a:p>
            <a:endParaRPr lang="pt-BR" dirty="0" smtClean="0"/>
          </a:p>
          <a:p>
            <a:pPr>
              <a:buFont typeface="Arial" pitchFamily="34" charset="0"/>
              <a:buChar char="•"/>
            </a:pPr>
            <a:endParaRPr lang="pt-BR" b="1" i="1" dirty="0" smtClean="0"/>
          </a:p>
          <a:p>
            <a:endParaRPr lang="pt-BR" b="1" dirty="0" smtClean="0"/>
          </a:p>
          <a:p>
            <a:endParaRPr lang="pt-BR" b="1" dirty="0" smtClean="0"/>
          </a:p>
          <a:p>
            <a:pPr lvl="0"/>
            <a:endParaRPr lang="pt-BR" dirty="0"/>
          </a:p>
          <a:p>
            <a:r>
              <a:rPr lang="pt-BR" dirty="0"/>
              <a:t> </a:t>
            </a:r>
          </a:p>
          <a:p>
            <a:pPr lvl="0"/>
            <a:endParaRPr lang="pt-BR" dirty="0"/>
          </a:p>
          <a:p>
            <a:pPr>
              <a:buFont typeface="Arial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76971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pt-BR" b="1" dirty="0" smtClean="0"/>
              <a:t> Estado de Goiás – Lei 22.384/2023 - </a:t>
            </a:r>
            <a:r>
              <a:rPr lang="pt-BR" dirty="0" smtClean="0"/>
              <a:t>Institui o Programa Estadual de Saneamento Rural, estabelece as diretrizes e as condições para a prestação do serviço público de saneamento básico de abastecimento de água e esgotamento sanitário em comunidades estabelecidas em zonas e áreas rurais no Estado de Goiás</a:t>
            </a:r>
            <a:endParaRPr lang="pt-BR" b="1" dirty="0" smtClean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2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3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4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5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12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7" name="Retângulo 16"/>
          <p:cNvSpPr/>
          <p:nvPr/>
        </p:nvSpPr>
        <p:spPr>
          <a:xfrm>
            <a:off x="46097" y="1559366"/>
            <a:ext cx="121444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b="1" dirty="0" smtClean="0"/>
              <a:t>PANORAMA DA NORMATIZAÇÃO DO SANEAMENTO RURAL NO BRASIL </a:t>
            </a:r>
          </a:p>
          <a:p>
            <a:pPr lvl="0"/>
            <a:endParaRPr lang="pt-BR" b="1" dirty="0" smtClean="0"/>
          </a:p>
          <a:p>
            <a:pPr lvl="0"/>
            <a:r>
              <a:rPr lang="pt-BR" b="1" dirty="0" smtClean="0"/>
              <a:t>Existência de Políticas voltadas para o Saneamento Rural </a:t>
            </a:r>
          </a:p>
          <a:p>
            <a:pPr lvl="0"/>
            <a:endParaRPr lang="pt-BR" b="1" dirty="0" smtClean="0"/>
          </a:p>
          <a:p>
            <a:r>
              <a:rPr lang="pt-BR" b="1" dirty="0" smtClean="0"/>
              <a:t>Região Centro Oeste</a:t>
            </a:r>
          </a:p>
          <a:p>
            <a:pPr>
              <a:buFont typeface="Arial" pitchFamily="34" charset="0"/>
              <a:buChar char="•"/>
            </a:pPr>
            <a:r>
              <a:rPr lang="pt-BR" b="1" dirty="0" smtClean="0"/>
              <a:t> Estado de Goiás – Lei 22.384/2023 - </a:t>
            </a:r>
            <a:r>
              <a:rPr lang="pt-BR" dirty="0" smtClean="0"/>
              <a:t>Institui o Programa Estadual de Saneamento Rural, estabelece as diretrizes e as condições para a prestação do serviço público de saneamento básico de abastecimento de água e esgotamento sanitário em comunidades estabelecidas em </a:t>
            </a:r>
            <a:r>
              <a:rPr lang="pt-BR" i="1" dirty="0" smtClean="0"/>
              <a:t>zonas e áreas rurais no Estado de Goiás</a:t>
            </a:r>
            <a:r>
              <a:rPr lang="pt-BR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pt-BR" b="1" dirty="0" smtClean="0"/>
              <a:t> Brasília – Plano Distrital de Saneamento Básico - </a:t>
            </a:r>
            <a:r>
              <a:rPr lang="pt-BR" dirty="0" smtClean="0"/>
              <a:t>O PDSB tem como objetivo principal dotar o Distrito Federal de instrumentos e mecanismos que permitam a implantação de ações articuladas, duradouras e eficientes, que possam garantir a universalização do acesso aos serviços de saneamento básico com qualidade, equidade e continuidade, através de metas definidas em um processo participativo. </a:t>
            </a:r>
            <a:endParaRPr lang="pt-BR" dirty="0" smtClean="0"/>
          </a:p>
          <a:p>
            <a:pPr>
              <a:buFont typeface="Arial" pitchFamily="34" charset="0"/>
              <a:buChar char="•"/>
            </a:pPr>
            <a:endParaRPr lang="pt-BR" dirty="0" smtClean="0"/>
          </a:p>
          <a:p>
            <a:pPr>
              <a:buFont typeface="Arial" pitchFamily="34" charset="0"/>
              <a:buChar char="•"/>
            </a:pPr>
            <a:r>
              <a:rPr lang="pt-BR" b="1" dirty="0" smtClean="0"/>
              <a:t> Região Sul </a:t>
            </a:r>
          </a:p>
          <a:p>
            <a:pPr>
              <a:buFont typeface="Arial" pitchFamily="34" charset="0"/>
              <a:buChar char="•"/>
            </a:pPr>
            <a:r>
              <a:rPr lang="pt-BR" b="1" dirty="0" smtClean="0"/>
              <a:t> </a:t>
            </a:r>
            <a:r>
              <a:rPr lang="pt-BR" dirty="0" smtClean="0"/>
              <a:t>Santa Catarina forma comitê técnico para criar Política de Saneamento Básico nas áreas </a:t>
            </a:r>
            <a:r>
              <a:rPr lang="pt-BR" dirty="0" smtClean="0"/>
              <a:t>rurais</a:t>
            </a:r>
            <a:endParaRPr lang="pt-BR" dirty="0" smtClean="0"/>
          </a:p>
          <a:p>
            <a:pPr>
              <a:buFont typeface="Arial" pitchFamily="34" charset="0"/>
              <a:buChar char="•"/>
            </a:pPr>
            <a:r>
              <a:rPr lang="pt-BR" b="1" dirty="0" smtClean="0"/>
              <a:t>Outros Estados  possuem programas de Saneamento Rural </a:t>
            </a:r>
          </a:p>
          <a:p>
            <a:r>
              <a:rPr lang="pt-BR" b="1" dirty="0" smtClean="0"/>
              <a:t> </a:t>
            </a:r>
          </a:p>
          <a:p>
            <a:pPr>
              <a:buFont typeface="Arial" pitchFamily="34" charset="0"/>
              <a:buChar char="•"/>
            </a:pPr>
            <a:endParaRPr lang="pt-BR" b="1" dirty="0" smtClean="0"/>
          </a:p>
          <a:p>
            <a:pPr lvl="0"/>
            <a:endParaRPr lang="pt-BR" dirty="0"/>
          </a:p>
          <a:p>
            <a:r>
              <a:rPr lang="pt-BR" dirty="0"/>
              <a:t> </a:t>
            </a:r>
          </a:p>
          <a:p>
            <a:pPr lvl="0"/>
            <a:endParaRPr lang="pt-BR" dirty="0"/>
          </a:p>
          <a:p>
            <a:pPr>
              <a:buFont typeface="Arial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76971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2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3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4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5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12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CaixaDeTexto 17"/>
          <p:cNvSpPr txBox="1"/>
          <p:nvPr/>
        </p:nvSpPr>
        <p:spPr>
          <a:xfrm>
            <a:off x="142842" y="1375667"/>
            <a:ext cx="12049157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DEFINIÇÃO DAS ATRIBUIÇÕES DOS ENTES ENVOLVIDOS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b="1" dirty="0" smtClean="0"/>
              <a:t> GOVERNO FEDERAL:  I) </a:t>
            </a:r>
            <a:r>
              <a:rPr lang="pt-BR" dirty="0" smtClean="0"/>
              <a:t>formular as políticas , os planos e as estratégias de implementação de programas, subprogramas, projetos e diretrizes relacionados ao saneamento rural;  </a:t>
            </a:r>
            <a:r>
              <a:rPr lang="pt-BR" b="1" dirty="0" smtClean="0"/>
              <a:t>II) </a:t>
            </a:r>
            <a:r>
              <a:rPr lang="pt-BR" dirty="0" smtClean="0"/>
              <a:t>realizar cooperação técnica com os Estados, os Municípios e o Distrito Federal para melhoria da gestão dos sistemas públicos de saneamento rural; </a:t>
            </a:r>
            <a:r>
              <a:rPr lang="pt-BR" b="1" dirty="0" smtClean="0"/>
              <a:t>III) </a:t>
            </a:r>
            <a:r>
              <a:rPr lang="pt-BR" dirty="0" smtClean="0"/>
              <a:t>implementar o Programa Nacional de Saneamento Rural – PNSR, para</a:t>
            </a:r>
            <a:r>
              <a:rPr lang="pt-BR" b="1" dirty="0" smtClean="0"/>
              <a:t>: a)</a:t>
            </a:r>
            <a:r>
              <a:rPr lang="pt-BR" dirty="0" smtClean="0"/>
              <a:t> estabelecer normas para os serviços individuais e coletivos em áreas rurais e em áreas especiais; </a:t>
            </a:r>
            <a:r>
              <a:rPr lang="pt-BR" b="1" dirty="0" smtClean="0"/>
              <a:t>b) </a:t>
            </a:r>
            <a:r>
              <a:rPr lang="pt-BR" dirty="0" smtClean="0"/>
              <a:t>interagir com os Estados, os Municípios, o Distrito Federal e associações comunitárias para consecução do PNSR; </a:t>
            </a:r>
            <a:r>
              <a:rPr lang="pt-BR" b="1" dirty="0" smtClean="0"/>
              <a:t>c)  </a:t>
            </a:r>
            <a:r>
              <a:rPr lang="pt-BR" dirty="0" smtClean="0"/>
              <a:t>atuar junto aos Estados, aos Municípios e ao Distrito Federal para a implementação de programas municipais e regionais de saneamento rural; </a:t>
            </a:r>
            <a:r>
              <a:rPr lang="pt-BR" b="1" dirty="0" smtClean="0"/>
              <a:t>d) </a:t>
            </a:r>
            <a:r>
              <a:rPr lang="pt-BR" dirty="0" smtClean="0"/>
              <a:t>estabelecer metas de universalização dos serviços no meio rural, com respeito às culturas e às peculiaridades locai; </a:t>
            </a:r>
            <a:r>
              <a:rPr lang="pt-BR" b="1" dirty="0" smtClean="0"/>
              <a:t>IV) </a:t>
            </a:r>
            <a:r>
              <a:rPr lang="pt-BR" dirty="0" smtClean="0"/>
              <a:t>acompanhar os projetos, as obras e as ações de saneamento rural;</a:t>
            </a:r>
            <a:r>
              <a:rPr lang="pt-BR" b="1" dirty="0" smtClean="0"/>
              <a:t> V) </a:t>
            </a:r>
            <a:r>
              <a:rPr lang="pt-BR" i="1" dirty="0" smtClean="0"/>
              <a:t>subsidiar a formulação de estratégias, a estruturação e a articulação de programas e de projetos de saneamento básico nas áreas rurais com recursos  de fonte não onerosas, principalmente do Orçamento Geral da União, de emendas parlamentares e de doações ofertadas por fundos e organismos bilaterais e multilaterais. </a:t>
            </a:r>
          </a:p>
          <a:p>
            <a:endParaRPr lang="pt-BR" dirty="0"/>
          </a:p>
          <a:p>
            <a:pPr>
              <a:lnSpc>
                <a:spcPct val="150000"/>
              </a:lnSpc>
            </a:pPr>
            <a:endParaRPr lang="pt-BR" dirty="0"/>
          </a:p>
          <a:p>
            <a:r>
              <a:rPr lang="pt-BR" dirty="0"/>
              <a:t> 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>
              <a:buFont typeface="Arial" pitchFamily="34" charset="0"/>
              <a:buChar char="•"/>
            </a:pPr>
            <a:endParaRPr lang="pt-BR" b="1" dirty="0" smtClean="0"/>
          </a:p>
          <a:p>
            <a:endParaRPr lang="pt-BR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76971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2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3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4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5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12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CaixaDeTexto 17"/>
          <p:cNvSpPr txBox="1"/>
          <p:nvPr/>
        </p:nvSpPr>
        <p:spPr>
          <a:xfrm>
            <a:off x="142843" y="1375667"/>
            <a:ext cx="1132634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b="1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b="1" dirty="0" smtClean="0"/>
              <a:t> GOVERNO DO ESTADO: </a:t>
            </a:r>
            <a:r>
              <a:rPr lang="pt-BR" dirty="0" smtClean="0"/>
              <a:t>elaborar </a:t>
            </a:r>
            <a:r>
              <a:rPr lang="pt-BR" dirty="0"/>
              <a:t>e implementar programa de saneamento básico </a:t>
            </a:r>
            <a:r>
              <a:rPr lang="pt-BR" dirty="0" smtClean="0"/>
              <a:t>em  </a:t>
            </a:r>
            <a:r>
              <a:rPr lang="pt-BR" dirty="0"/>
              <a:t>áreas rurais</a:t>
            </a:r>
            <a:r>
              <a:rPr lang="pt-BR" dirty="0" smtClean="0"/>
              <a:t>; executar </a:t>
            </a:r>
            <a:r>
              <a:rPr lang="pt-BR" dirty="0"/>
              <a:t>obras de saneamento básico e transferir a </a:t>
            </a:r>
            <a:r>
              <a:rPr lang="pt-BR" dirty="0" err="1"/>
              <a:t>infraestrutura</a:t>
            </a:r>
            <a:r>
              <a:rPr lang="pt-BR" dirty="0"/>
              <a:t> </a:t>
            </a:r>
            <a:r>
              <a:rPr lang="pt-BR" dirty="0" smtClean="0"/>
              <a:t> instalada </a:t>
            </a:r>
            <a:r>
              <a:rPr lang="pt-BR" dirty="0"/>
              <a:t>pelo Estado aos municípios onde se realizam a prestação de serviços e </a:t>
            </a:r>
            <a:r>
              <a:rPr lang="pt-BR" dirty="0" smtClean="0"/>
              <a:t>ações de </a:t>
            </a:r>
            <a:r>
              <a:rPr lang="pt-BR" dirty="0"/>
              <a:t>saneamento básico nas comunidades envolvidas</a:t>
            </a:r>
            <a:r>
              <a:rPr lang="pt-BR" dirty="0" smtClean="0"/>
              <a:t>; apoio </a:t>
            </a:r>
            <a:r>
              <a:rPr lang="pt-BR" dirty="0"/>
              <a:t>institucional e financeiro </a:t>
            </a:r>
            <a:r>
              <a:rPr lang="pt-BR" dirty="0" smtClean="0"/>
              <a:t>por meio das Secretarias envolvidas na área de saneamento rural; </a:t>
            </a:r>
            <a:r>
              <a:rPr lang="pt-BR" dirty="0"/>
              <a:t>fomentar e financiar </a:t>
            </a:r>
            <a:r>
              <a:rPr lang="pt-BR" dirty="0" smtClean="0"/>
              <a:t>projetos </a:t>
            </a:r>
            <a:r>
              <a:rPr lang="pt-BR" dirty="0"/>
              <a:t>que incorporem soluções inovadoras de saneamento </a:t>
            </a:r>
            <a:r>
              <a:rPr lang="pt-BR" dirty="0" smtClean="0"/>
              <a:t>básico, </a:t>
            </a:r>
            <a:r>
              <a:rPr lang="pt-BR" dirty="0"/>
              <a:t>inclusive nos </a:t>
            </a:r>
            <a:r>
              <a:rPr lang="pt-BR" dirty="0" smtClean="0"/>
              <a:t>territórios </a:t>
            </a:r>
            <a:r>
              <a:rPr lang="pt-BR" dirty="0"/>
              <a:t>ocupados por povos indígenas e comunidades tradicionais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b="1" dirty="0" smtClean="0"/>
              <a:t> TITULAR DO SERVIÇO(Município): </a:t>
            </a:r>
            <a:r>
              <a:rPr lang="pt-BR" dirty="0" smtClean="0"/>
              <a:t> </a:t>
            </a:r>
            <a:r>
              <a:rPr lang="pt-BR" dirty="0"/>
              <a:t>manter a </a:t>
            </a:r>
            <a:r>
              <a:rPr lang="pt-BR" dirty="0" err="1"/>
              <a:t>infraestrutura</a:t>
            </a:r>
            <a:r>
              <a:rPr lang="pt-BR" dirty="0"/>
              <a:t> de saneamento básico em pleno </a:t>
            </a:r>
            <a:r>
              <a:rPr lang="pt-BR" dirty="0" smtClean="0"/>
              <a:t>funcionamento </a:t>
            </a:r>
            <a:r>
              <a:rPr lang="pt-BR" dirty="0"/>
              <a:t>para o cumprimento de suas finalidades</a:t>
            </a:r>
            <a:r>
              <a:rPr lang="pt-BR" dirty="0" smtClean="0"/>
              <a:t>; </a:t>
            </a:r>
            <a:r>
              <a:rPr lang="pt-BR" dirty="0"/>
              <a:t>fornecer apoio técnico, </a:t>
            </a:r>
            <a:r>
              <a:rPr lang="pt-BR" dirty="0" smtClean="0"/>
              <a:t>operacional </a:t>
            </a:r>
            <a:r>
              <a:rPr lang="pt-BR" dirty="0"/>
              <a:t>e administrativo às respectivas associações comunitárias</a:t>
            </a:r>
            <a:r>
              <a:rPr lang="pt-BR" dirty="0" smtClean="0"/>
              <a:t>; </a:t>
            </a:r>
            <a:r>
              <a:rPr lang="pt-PT" dirty="0" smtClean="0"/>
              <a:t>contemplar desde </a:t>
            </a:r>
            <a:r>
              <a:rPr lang="pt-PT" dirty="0"/>
              <a:t>o planejamento, regulação, execução de obras, prestação de serviço, </a:t>
            </a:r>
            <a:r>
              <a:rPr lang="pt-PT" dirty="0" smtClean="0"/>
              <a:t>fiscalização, </a:t>
            </a:r>
            <a:r>
              <a:rPr lang="pt-PT" dirty="0"/>
              <a:t>inclusive com mecanismos de participação e controle </a:t>
            </a:r>
            <a:r>
              <a:rPr lang="pt-PT" dirty="0" smtClean="0"/>
              <a:t>social; </a:t>
            </a:r>
            <a:r>
              <a:rPr lang="pt-BR" dirty="0"/>
              <a:t>identificar, </a:t>
            </a:r>
            <a:r>
              <a:rPr lang="pt-BR" dirty="0" smtClean="0"/>
              <a:t>informar</a:t>
            </a:r>
            <a:r>
              <a:rPr lang="pt-BR" dirty="0"/>
              <a:t>, buscar apoio e resolver problemas operacionais complexos não solucionados </a:t>
            </a:r>
            <a:r>
              <a:rPr lang="pt-BR" dirty="0" smtClean="0"/>
              <a:t>pela entidade </a:t>
            </a:r>
            <a:r>
              <a:rPr lang="pt-BR" dirty="0"/>
              <a:t>gestora.</a:t>
            </a:r>
          </a:p>
          <a:p>
            <a:r>
              <a:rPr lang="pt-BR" dirty="0"/>
              <a:t> 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>
              <a:buFont typeface="Arial" pitchFamily="34" charset="0"/>
              <a:buChar char="•"/>
            </a:pPr>
            <a:endParaRPr lang="pt-BR" b="1" dirty="0" smtClean="0"/>
          </a:p>
          <a:p>
            <a:endParaRPr lang="pt-BR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76971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Retângulo 17"/>
          <p:cNvSpPr/>
          <p:nvPr/>
        </p:nvSpPr>
        <p:spPr>
          <a:xfrm>
            <a:off x="46097" y="1585492"/>
            <a:ext cx="121444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pt-BR" b="1" dirty="0" smtClean="0"/>
              <a:t> ENTIDADE GESTORA DO SERVIÇO DE  ÁGUA E ESGOTO:</a:t>
            </a:r>
            <a:r>
              <a:rPr lang="pt-BR" dirty="0"/>
              <a:t> prestar assistência </a:t>
            </a:r>
            <a:r>
              <a:rPr lang="pt-BR" dirty="0" smtClean="0"/>
              <a:t>preventiva </a:t>
            </a:r>
            <a:r>
              <a:rPr lang="pt-BR" dirty="0"/>
              <a:t>e corretiva aos sistemas em </a:t>
            </a:r>
            <a:r>
              <a:rPr lang="pt-BR" dirty="0" smtClean="0"/>
              <a:t>operação, orientando </a:t>
            </a:r>
            <a:r>
              <a:rPr lang="pt-BR" dirty="0"/>
              <a:t>as associações </a:t>
            </a:r>
            <a:r>
              <a:rPr lang="pt-BR" dirty="0" smtClean="0"/>
              <a:t>comunitárias </a:t>
            </a:r>
            <a:r>
              <a:rPr lang="pt-BR" dirty="0"/>
              <a:t>sobre os procedimentos a serem adotados na realização de manutenção</a:t>
            </a:r>
            <a:r>
              <a:rPr lang="pt-BR" dirty="0" smtClean="0"/>
              <a:t>, garantindo </a:t>
            </a:r>
            <a:r>
              <a:rPr lang="pt-BR" dirty="0"/>
              <a:t>a qualidade da água e sua distribuição</a:t>
            </a:r>
            <a:r>
              <a:rPr lang="pt-BR" dirty="0" smtClean="0"/>
              <a:t>; coordenar </a:t>
            </a:r>
            <a:r>
              <a:rPr lang="pt-BR" dirty="0"/>
              <a:t>o trabalho de sensibilização</a:t>
            </a:r>
            <a:r>
              <a:rPr lang="pt-BR" dirty="0" smtClean="0"/>
              <a:t>, capacitação </a:t>
            </a:r>
            <a:r>
              <a:rPr lang="pt-BR" dirty="0"/>
              <a:t>e mobilização da comunidade e </a:t>
            </a:r>
            <a:r>
              <a:rPr lang="pt-BR" dirty="0" smtClean="0"/>
              <a:t> demais </a:t>
            </a:r>
            <a:r>
              <a:rPr lang="pt-BR" dirty="0"/>
              <a:t>ações ligadas ao associativismo e </a:t>
            </a:r>
            <a:r>
              <a:rPr lang="pt-BR" dirty="0" smtClean="0"/>
              <a:t>educação </a:t>
            </a:r>
            <a:r>
              <a:rPr lang="pt-BR" dirty="0"/>
              <a:t>em saúde e meio ambiente, com vistas ao funcionamento adequado dos </a:t>
            </a:r>
            <a:endParaRPr lang="pt-BR" dirty="0" smtClean="0"/>
          </a:p>
          <a:p>
            <a:pPr>
              <a:lnSpc>
                <a:spcPct val="150000"/>
              </a:lnSpc>
            </a:pPr>
            <a:r>
              <a:rPr lang="pt-BR" dirty="0" smtClean="0"/>
              <a:t>sistemas </a:t>
            </a:r>
            <a:r>
              <a:rPr lang="pt-BR" dirty="0"/>
              <a:t>filiados</a:t>
            </a:r>
            <a:r>
              <a:rPr lang="pt-BR" dirty="0" smtClean="0"/>
              <a:t>; </a:t>
            </a:r>
            <a:r>
              <a:rPr lang="pt-BR" dirty="0"/>
              <a:t>instituir programa de capacitação de pessoal para gestão dos serviços</a:t>
            </a:r>
            <a:r>
              <a:rPr lang="pt-BR" dirty="0" smtClean="0"/>
              <a:t>; realizar </a:t>
            </a:r>
            <a:r>
              <a:rPr lang="pt-BR" dirty="0"/>
              <a:t>capacitação para uso racional da água, combate à poluição e política de reuso </a:t>
            </a:r>
            <a:r>
              <a:rPr lang="pt-BR" dirty="0" smtClean="0"/>
              <a:t>da água; comunicar </a:t>
            </a:r>
            <a:r>
              <a:rPr lang="pt-BR" dirty="0"/>
              <a:t>imediatamente ao Estado, por meio do órgão responsável, ao </a:t>
            </a:r>
            <a:r>
              <a:rPr lang="pt-BR" dirty="0" smtClean="0"/>
              <a:t>município e </a:t>
            </a:r>
            <a:r>
              <a:rPr lang="pt-BR" dirty="0"/>
              <a:t>à entidade reguladora as irregularidades cometidas pelas associações comunitárias </a:t>
            </a:r>
            <a:r>
              <a:rPr lang="pt-BR" dirty="0" smtClean="0"/>
              <a:t>filiadas </a:t>
            </a:r>
            <a:r>
              <a:rPr lang="pt-BR" dirty="0"/>
              <a:t>à entidade gestora, quando for o caso;</a:t>
            </a:r>
          </a:p>
          <a:p>
            <a:pPr lvl="0"/>
            <a:endParaRPr lang="pt-BR" dirty="0"/>
          </a:p>
          <a:p>
            <a:r>
              <a:rPr lang="pt-BR" dirty="0"/>
              <a:t> </a:t>
            </a:r>
          </a:p>
          <a:p>
            <a:pPr lvl="0"/>
            <a:endParaRPr lang="pt-BR" dirty="0"/>
          </a:p>
          <a:p>
            <a:pPr>
              <a:buFont typeface="Arial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35962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consiste no planejamento integrado do saneamento básico considerando seus quatro componentes: abastecimento de água potável, esgotamento sanitário, coleta de lixo e manejo de resíduos sólidos e drenagem e manejo das águas pluviais urbanas, e possui o horizonte de 20 anos (2014 a 2033).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2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3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4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5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12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CaixaDeTexto 17"/>
          <p:cNvSpPr txBox="1"/>
          <p:nvPr/>
        </p:nvSpPr>
        <p:spPr>
          <a:xfrm>
            <a:off x="155212" y="1933303"/>
            <a:ext cx="118234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 smtClean="0"/>
              <a:t>PLANSAB</a:t>
            </a:r>
            <a:r>
              <a:rPr lang="pt-BR" sz="2000" dirty="0" smtClean="0"/>
              <a:t>  </a:t>
            </a:r>
            <a:r>
              <a:rPr lang="pt-BR" sz="2000" b="1" dirty="0" smtClean="0"/>
              <a:t>- PLANO NACIONAL DE SANEAMENTO BÁSICO </a:t>
            </a:r>
            <a:endParaRPr lang="pt-BR" sz="2000" dirty="0" smtClean="0"/>
          </a:p>
          <a:p>
            <a:pPr algn="just"/>
            <a:r>
              <a:rPr lang="pt-BR" sz="2000" dirty="0" smtClean="0"/>
              <a:t>Consiste no planejamento integrado do saneamento básico considerando seus quatro componentes: abastecimento de água potável, esgotamento sanitário, coleta de lixo e manejo de resíduos sólidos e drenagem e manejo das águas pluviais urbanas, e possui o horizonte de 20 anos (2014 a 2033).</a:t>
            </a:r>
            <a:r>
              <a:rPr lang="pt-BR" sz="2000" b="1" dirty="0" smtClean="0"/>
              <a:t> </a:t>
            </a:r>
          </a:p>
          <a:p>
            <a:pPr algn="just"/>
            <a:endParaRPr lang="pt-BR" sz="2000" b="1" dirty="0" smtClean="0"/>
          </a:p>
          <a:p>
            <a:pPr algn="just"/>
            <a:r>
              <a:rPr lang="pt-BR" sz="2000" b="1" dirty="0" smtClean="0"/>
              <a:t>PNSR – PROGRAMA NACIONAL DE SANEAMENTO RURAL </a:t>
            </a:r>
          </a:p>
          <a:p>
            <a:pPr algn="just"/>
            <a:r>
              <a:rPr lang="pt-BR" sz="2000" dirty="0" smtClean="0"/>
              <a:t>Tem como objetivo promover o desenvolvimento de ações de saneamento básico em áreas rurais, com vistas à universalização do acesso, por meio de estratégias que garantam a equidade, a integralidade, a </a:t>
            </a:r>
            <a:r>
              <a:rPr lang="pt-BR" sz="2000" dirty="0" err="1" smtClean="0"/>
              <a:t>intersetorialidade</a:t>
            </a:r>
            <a:r>
              <a:rPr lang="pt-BR" sz="2000" dirty="0" smtClean="0"/>
              <a:t>, a sustentabilidade dos serviços implantados, ...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xmlns="" val="235962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-39189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cap="all" dirty="0" smtClean="0"/>
              <a:t>CAPÍTULO IX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cap="all" dirty="0" smtClean="0"/>
              <a:t>DA POLÍTICA ESTADUAL PARA O SANEAMENTO RURAL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2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3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4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5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12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6" name="CaixaDeTexto 15"/>
          <p:cNvSpPr txBox="1"/>
          <p:nvPr/>
        </p:nvSpPr>
        <p:spPr>
          <a:xfrm>
            <a:off x="121401" y="2037806"/>
            <a:ext cx="1110868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/>
              <a:t>Necessidade de conhecimento da real situação do saneamento rural nos municípios</a:t>
            </a:r>
          </a:p>
          <a:p>
            <a:endParaRPr lang="pt-BR" sz="2400" b="1" dirty="0" smtClean="0"/>
          </a:p>
          <a:p>
            <a:r>
              <a:rPr lang="pt-BR" sz="2000" b="1" dirty="0" smtClean="0"/>
              <a:t>Estudos com a proposição de modelo de gestão e tecnologias apropriadas de abastecimento de água e </a:t>
            </a:r>
          </a:p>
          <a:p>
            <a:r>
              <a:rPr lang="pt-BR" sz="2000" b="1" dirty="0" smtClean="0"/>
              <a:t>esgotamento sanitário nos diferentes contextos rurais do território baiano. (em execução na SIHS) </a:t>
            </a:r>
          </a:p>
          <a:p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xmlns="" val="235962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cap="all" dirty="0" smtClean="0"/>
              <a:t>CAPÍTULO IX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cap="all" dirty="0" smtClean="0"/>
              <a:t>DA POLÍTICA ESTADUAL PARA O SANEAMENTO RURAL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2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3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4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5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12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7" name="CaixaDeTexto 16"/>
          <p:cNvSpPr txBox="1"/>
          <p:nvPr/>
        </p:nvSpPr>
        <p:spPr>
          <a:xfrm>
            <a:off x="3252651" y="2037806"/>
            <a:ext cx="43499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OBRIGADO</a:t>
            </a:r>
          </a:p>
          <a:p>
            <a:pPr algn="ctr"/>
            <a:endParaRPr lang="pt-BR" sz="2000" b="1" dirty="0" smtClean="0"/>
          </a:p>
          <a:p>
            <a:pPr algn="ctr"/>
            <a:r>
              <a:rPr lang="pt-BR" sz="2000" b="1" dirty="0" smtClean="0"/>
              <a:t>Larissa Gomes Moraes</a:t>
            </a:r>
          </a:p>
          <a:p>
            <a:pPr algn="ctr"/>
            <a:r>
              <a:rPr lang="pt-BR" sz="2000" b="1" dirty="0" smtClean="0"/>
              <a:t>Secretária</a:t>
            </a:r>
          </a:p>
          <a:p>
            <a:pPr algn="ctr"/>
            <a:endParaRPr lang="pt-BR" sz="2000" b="1" dirty="0" smtClean="0"/>
          </a:p>
          <a:p>
            <a:pPr algn="ctr"/>
            <a:r>
              <a:rPr lang="pt-BR" sz="2000" b="1" dirty="0" smtClean="0"/>
              <a:t>Marcelo Menezes de Freitas</a:t>
            </a:r>
          </a:p>
          <a:p>
            <a:pPr algn="ctr"/>
            <a:r>
              <a:rPr lang="pt-BR" sz="2000" b="1" dirty="0" smtClean="0"/>
              <a:t>Superintendente de Saneamento</a:t>
            </a:r>
          </a:p>
          <a:p>
            <a:pPr algn="ctr"/>
            <a:endParaRPr lang="pt-BR" sz="2000" b="1" dirty="0" smtClean="0"/>
          </a:p>
          <a:p>
            <a:pPr algn="ctr"/>
            <a:r>
              <a:rPr lang="pt-BR" sz="2000" b="1" dirty="0" smtClean="0"/>
              <a:t>Raimundo de Freitas Neves </a:t>
            </a:r>
          </a:p>
          <a:p>
            <a:pPr algn="ctr"/>
            <a:r>
              <a:rPr lang="pt-BR" sz="2000" b="1" dirty="0" smtClean="0"/>
              <a:t>Superintendência de Saneamento</a:t>
            </a:r>
          </a:p>
          <a:p>
            <a:pPr algn="ctr"/>
            <a:r>
              <a:rPr lang="pt-BR" sz="2000" b="1" dirty="0" smtClean="0"/>
              <a:t>Tel.(71) 3115-6063  </a:t>
            </a:r>
          </a:p>
          <a:p>
            <a:pPr algn="ctr"/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xmlns="" val="235962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2526</TotalTime>
  <Words>1395</Words>
  <Application>Microsoft Office PowerPoint</Application>
  <PresentationFormat>Personalizar</PresentationFormat>
  <Paragraphs>136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Havane Melo</dc:creator>
  <cp:lastModifiedBy>raimundo.freitas</cp:lastModifiedBy>
  <cp:revision>95</cp:revision>
  <dcterms:created xsi:type="dcterms:W3CDTF">2024-10-07T13:21:59Z</dcterms:created>
  <dcterms:modified xsi:type="dcterms:W3CDTF">2024-11-18T17:58:13Z</dcterms:modified>
</cp:coreProperties>
</file>