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57" r:id="rId4"/>
    <p:sldId id="258" r:id="rId5"/>
    <p:sldId id="262" r:id="rId6"/>
    <p:sldId id="263" r:id="rId7"/>
    <p:sldId id="259" r:id="rId8"/>
    <p:sldId id="260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FE5"/>
    <a:srgbClr val="E5F6FF"/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smar%20Santos\Documents\Gesmar\IPEA\ODS\ODS%202023_2024\ODS%206\RNV\Publica&#231;&#227;o%20Ipea\Indicadores%20ODS%206_Plataforma%20ODS%20e%20AN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smar%20Santos\Documents\Gesmar\IPEA\ODS\ODS%202023_2024\ODS%206\RNV\Publica&#231;&#227;o%20Ipea\Indicadores%20ODS%206_Plataforma%20ODS%20e%20AN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smar%20Santos\Documents\Gesmar\IPEA\ODS\ODS%202023_2024\ODS%206\RNV\Publica&#231;&#227;o%20Ipea\Indicadores%20ODS%206_Plataforma%20ODS%20e%20AN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
<Relationships xmlns="http://schemas.openxmlformats.org/package/2006/relationships"><Relationship Id="rId3" Type="http://schemas.openxmlformats.org/officeDocument/2006/relationships/oleObject" Target="about:blank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'Ind 6.2.1'!$A$6</c:f>
              <c:strCache>
                <c:ptCount val="1"/>
                <c:pt idx="0">
                  <c:v>Norte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9485474376063412E-3"/>
                  <c:y val="1.2738853503184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049-400A-9469-0143C78FB4B9}"/>
                </c:ext>
              </c:extLst>
            </c:dLbl>
            <c:dLbl>
              <c:idx val="4"/>
              <c:layout>
                <c:manualLayout>
                  <c:x val="-1.118568429700800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49-400A-9469-0143C78FB4B9}"/>
                </c:ext>
              </c:extLst>
            </c:dLbl>
            <c:dLbl>
              <c:idx val="7"/>
              <c:layout>
                <c:manualLayout>
                  <c:x val="-8.9485474376065043E-3"/>
                  <c:y val="-7.784764988343435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049-400A-9469-0143C78FB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'Ind 6.2.1'!$H$5:$O$5</c:f>
              <c:numCache>
                <c:formatCode>General</c:formatCode>
                <c:ptCount val="8"/>
                <c:pt idx="0">
                  <c:v>2015</c:v>
                </c:pt>
                <c:pt idx="4">
                  <c:v>2019</c:v>
                </c:pt>
                <c:pt idx="7">
                  <c:v>2022</c:v>
                </c:pt>
              </c:numCache>
            </c:numRef>
          </c:cat>
          <c:val>
            <c:numRef>
              <c:f>'Ind 6.2.1'!$H$6:$O$6</c:f>
              <c:numCache>
                <c:formatCode>General</c:formatCode>
                <c:ptCount val="8"/>
                <c:pt idx="0">
                  <c:v>33.9</c:v>
                </c:pt>
                <c:pt idx="4">
                  <c:v>38.700000000000003</c:v>
                </c:pt>
                <c:pt idx="7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49-400A-9469-0143C78FB4B9}"/>
            </c:ext>
          </c:extLst>
        </c:ser>
        <c:ser>
          <c:idx val="1"/>
          <c:order val="1"/>
          <c:tx>
            <c:strRef>
              <c:f>'Ind 6.2.1'!$A$7</c:f>
              <c:strCache>
                <c:ptCount val="1"/>
                <c:pt idx="0">
                  <c:v>Nordeste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'Ind 6.2.1'!$H$5:$O$5</c:f>
              <c:numCache>
                <c:formatCode>General</c:formatCode>
                <c:ptCount val="8"/>
                <c:pt idx="0">
                  <c:v>2015</c:v>
                </c:pt>
                <c:pt idx="4">
                  <c:v>2019</c:v>
                </c:pt>
                <c:pt idx="7">
                  <c:v>2022</c:v>
                </c:pt>
              </c:numCache>
            </c:numRef>
          </c:cat>
          <c:val>
            <c:numRef>
              <c:f>'Ind 6.2.1'!$H$7:$O$7</c:f>
              <c:numCache>
                <c:formatCode>General</c:formatCode>
                <c:ptCount val="8"/>
                <c:pt idx="0">
                  <c:v>41.5</c:v>
                </c:pt>
                <c:pt idx="4">
                  <c:v>49.9</c:v>
                </c:pt>
                <c:pt idx="7">
                  <c:v>47.5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49-400A-9469-0143C78FB4B9}"/>
            </c:ext>
          </c:extLst>
        </c:ser>
        <c:ser>
          <c:idx val="2"/>
          <c:order val="2"/>
          <c:tx>
            <c:strRef>
              <c:f>'Ind 6.2.1'!$A$8</c:f>
              <c:strCache>
                <c:ptCount val="1"/>
                <c:pt idx="0">
                  <c:v>Sudeste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'Ind 6.2.1'!$H$5:$O$5</c:f>
              <c:numCache>
                <c:formatCode>General</c:formatCode>
                <c:ptCount val="8"/>
                <c:pt idx="0">
                  <c:v>2015</c:v>
                </c:pt>
                <c:pt idx="4">
                  <c:v>2019</c:v>
                </c:pt>
                <c:pt idx="7">
                  <c:v>2022</c:v>
                </c:pt>
              </c:numCache>
            </c:numRef>
          </c:cat>
          <c:val>
            <c:numRef>
              <c:f>'Ind 6.2.1'!$H$8:$O$8</c:f>
              <c:numCache>
                <c:formatCode>General</c:formatCode>
                <c:ptCount val="8"/>
                <c:pt idx="0">
                  <c:v>61.4</c:v>
                </c:pt>
                <c:pt idx="4">
                  <c:v>67</c:v>
                </c:pt>
                <c:pt idx="7">
                  <c:v>72.2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49-400A-9469-0143C78FB4B9}"/>
            </c:ext>
          </c:extLst>
        </c:ser>
        <c:ser>
          <c:idx val="3"/>
          <c:order val="3"/>
          <c:tx>
            <c:strRef>
              <c:f>'Ind 6.2.1'!$A$9</c:f>
              <c:strCache>
                <c:ptCount val="1"/>
                <c:pt idx="0">
                  <c:v>Sul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'Ind 6.2.1'!$H$5:$O$5</c:f>
              <c:numCache>
                <c:formatCode>General</c:formatCode>
                <c:ptCount val="8"/>
                <c:pt idx="0">
                  <c:v>2015</c:v>
                </c:pt>
                <c:pt idx="4">
                  <c:v>2019</c:v>
                </c:pt>
                <c:pt idx="7">
                  <c:v>2022</c:v>
                </c:pt>
              </c:numCache>
            </c:numRef>
          </c:cat>
          <c:val>
            <c:numRef>
              <c:f>'Ind 6.2.1'!$H$9:$O$9</c:f>
              <c:numCache>
                <c:formatCode>General</c:formatCode>
                <c:ptCount val="8"/>
                <c:pt idx="0">
                  <c:v>69.8</c:v>
                </c:pt>
                <c:pt idx="4">
                  <c:v>73.7</c:v>
                </c:pt>
                <c:pt idx="7">
                  <c:v>72.7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49-400A-9469-0143C78FB4B9}"/>
            </c:ext>
          </c:extLst>
        </c:ser>
        <c:ser>
          <c:idx val="4"/>
          <c:order val="4"/>
          <c:tx>
            <c:strRef>
              <c:f>'Ind 6.2.1'!$A$10</c:f>
              <c:strCache>
                <c:ptCount val="1"/>
                <c:pt idx="0">
                  <c:v>Centro-Oeste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'Ind 6.2.1'!$H$5:$O$5</c:f>
              <c:numCache>
                <c:formatCode>General</c:formatCode>
                <c:ptCount val="8"/>
                <c:pt idx="0">
                  <c:v>2015</c:v>
                </c:pt>
                <c:pt idx="4">
                  <c:v>2019</c:v>
                </c:pt>
                <c:pt idx="7">
                  <c:v>2022</c:v>
                </c:pt>
              </c:numCache>
            </c:numRef>
          </c:cat>
          <c:val>
            <c:numRef>
              <c:f>'Ind 6.2.1'!$H$10:$O$10</c:f>
              <c:numCache>
                <c:formatCode>General</c:formatCode>
                <c:ptCount val="8"/>
                <c:pt idx="0">
                  <c:v>56.3</c:v>
                </c:pt>
                <c:pt idx="4">
                  <c:v>66.400000000000006</c:v>
                </c:pt>
                <c:pt idx="7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049-400A-9469-0143C78FB4B9}"/>
            </c:ext>
          </c:extLst>
        </c:ser>
        <c:ser>
          <c:idx val="5"/>
          <c:order val="5"/>
          <c:tx>
            <c:strRef>
              <c:f>'Ind 6.2.1'!$A$11</c:f>
              <c:strCache>
                <c:ptCount val="1"/>
                <c:pt idx="0">
                  <c:v>Brasil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134231734614247E-2"/>
                  <c:y val="1.2738853503184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049-400A-9469-0143C78FB4B9}"/>
                </c:ext>
              </c:extLst>
            </c:dLbl>
            <c:dLbl>
              <c:idx val="4"/>
              <c:layout>
                <c:manualLayout>
                  <c:x val="1.342282115640943E-2"/>
                  <c:y val="1.2738853503184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049-400A-9469-0143C78FB4B9}"/>
                </c:ext>
              </c:extLst>
            </c:dLbl>
            <c:dLbl>
              <c:idx val="7"/>
              <c:layout>
                <c:manualLayout>
                  <c:x val="1.1185684297007762E-2"/>
                  <c:y val="2.5477707006369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049-400A-9469-0143C78FB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'Ind 6.2.1'!$H$5:$O$5</c:f>
              <c:numCache>
                <c:formatCode>General</c:formatCode>
                <c:ptCount val="8"/>
                <c:pt idx="0">
                  <c:v>2015</c:v>
                </c:pt>
                <c:pt idx="4">
                  <c:v>2019</c:v>
                </c:pt>
                <c:pt idx="7">
                  <c:v>2022</c:v>
                </c:pt>
              </c:numCache>
            </c:numRef>
          </c:cat>
          <c:val>
            <c:numRef>
              <c:f>'Ind 6.2.1'!$H$11:$O$11</c:f>
              <c:numCache>
                <c:formatCode>General</c:formatCode>
                <c:ptCount val="8"/>
                <c:pt idx="0">
                  <c:v>53.3</c:v>
                </c:pt>
                <c:pt idx="4">
                  <c:v>60</c:v>
                </c:pt>
                <c:pt idx="7">
                  <c:v>62.2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049-400A-9469-0143C78FB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8996688"/>
        <c:axId val="1054382383"/>
      </c:barChart>
      <c:catAx>
        <c:axId val="108899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54382383"/>
        <c:crosses val="autoZero"/>
        <c:auto val="1"/>
        <c:lblAlgn val="ctr"/>
        <c:lblOffset val="100"/>
        <c:noMultiLvlLbl val="0"/>
      </c:catAx>
      <c:valAx>
        <c:axId val="1054382383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8899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chemeClr val="bg1">
          <a:lumMod val="65000"/>
        </a:schemeClr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13648293963254"/>
          <c:y val="0.1111111111111111"/>
          <c:w val="0.84297462817147861"/>
          <c:h val="0.52222805482648005"/>
        </c:manualLayout>
      </c:layout>
      <c:lineChart>
        <c:grouping val="standard"/>
        <c:varyColors val="0"/>
        <c:ser>
          <c:idx val="0"/>
          <c:order val="0"/>
          <c:tx>
            <c:strRef>
              <c:f>'Ind 6.1.1'!$C$42</c:f>
              <c:strCache>
                <c:ptCount val="1"/>
                <c:pt idx="0">
                  <c:v>Água melhorada - Rural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'Ind 6.1.1'!$A$43:$A$50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'Ind 6.1.1'!$C$43:$C$49</c:f>
              <c:numCache>
                <c:formatCode>General</c:formatCode>
                <c:ptCount val="7"/>
                <c:pt idx="0">
                  <c:v>91.6</c:v>
                </c:pt>
                <c:pt idx="1">
                  <c:v>92</c:v>
                </c:pt>
                <c:pt idx="2">
                  <c:v>93.7</c:v>
                </c:pt>
                <c:pt idx="3">
                  <c:v>94.8</c:v>
                </c:pt>
                <c:pt idx="4">
                  <c:v>95.9</c:v>
                </c:pt>
                <c:pt idx="5">
                  <c:v>96.9</c:v>
                </c:pt>
                <c:pt idx="6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1B-4F20-A12D-4B9EFE70EDD0}"/>
            </c:ext>
          </c:extLst>
        </c:ser>
        <c:ser>
          <c:idx val="1"/>
          <c:order val="1"/>
          <c:tx>
            <c:strRef>
              <c:f>'Ind 6.1.1'!$D$42</c:f>
              <c:strCache>
                <c:ptCount val="1"/>
                <c:pt idx="0">
                  <c:v>Água melhorada - Urbano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'Ind 6.1.1'!$A$43:$A$50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'Ind 6.1.1'!$D$43:$D$49</c:f>
              <c:numCache>
                <c:formatCode>General</c:formatCode>
                <c:ptCount val="7"/>
                <c:pt idx="0">
                  <c:v>99.5</c:v>
                </c:pt>
                <c:pt idx="1">
                  <c:v>99.6</c:v>
                </c:pt>
                <c:pt idx="2">
                  <c:v>99.7</c:v>
                </c:pt>
                <c:pt idx="3">
                  <c:v>99.7</c:v>
                </c:pt>
                <c:pt idx="4">
                  <c:v>99.8</c:v>
                </c:pt>
                <c:pt idx="5">
                  <c:v>99.8</c:v>
                </c:pt>
                <c:pt idx="6">
                  <c:v>99.8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1B-4F20-A12D-4B9EFE70EDD0}"/>
            </c:ext>
          </c:extLst>
        </c:ser>
        <c:ser>
          <c:idx val="2"/>
          <c:order val="2"/>
          <c:tx>
            <c:strRef>
              <c:f>'Ind 6.1.1'!$I$42</c:f>
              <c:strCache>
                <c:ptCount val="1"/>
                <c:pt idx="0">
                  <c:v>Água segura para o consumo humano - Rural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'Ind 6.1.1'!$A$43:$A$50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'Ind 6.1.1'!$I$43:$I$50</c:f>
              <c:numCache>
                <c:formatCode>General</c:formatCode>
                <c:ptCount val="8"/>
                <c:pt idx="0">
                  <c:v>62.8</c:v>
                </c:pt>
                <c:pt idx="1">
                  <c:v>64.3</c:v>
                </c:pt>
                <c:pt idx="2">
                  <c:v>66.7</c:v>
                </c:pt>
                <c:pt idx="3">
                  <c:v>68.599999999999994</c:v>
                </c:pt>
                <c:pt idx="4">
                  <c:v>70.599999999999994</c:v>
                </c:pt>
                <c:pt idx="5">
                  <c:v>72.7</c:v>
                </c:pt>
                <c:pt idx="6">
                  <c:v>74.8</c:v>
                </c:pt>
                <c:pt idx="7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1B-4F20-A12D-4B9EFE70EDD0}"/>
            </c:ext>
          </c:extLst>
        </c:ser>
        <c:ser>
          <c:idx val="3"/>
          <c:order val="3"/>
          <c:tx>
            <c:strRef>
              <c:f>'Ind 6.1.1'!$J$42</c:f>
              <c:strCache>
                <c:ptCount val="1"/>
                <c:pt idx="0">
                  <c:v>Água segura para o consumo humano - Urbano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3.7395888013998353E-2"/>
                  <c:y val="4.394685039370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1B-4F20-A12D-4B9EFE70EDD0}"/>
                </c:ext>
              </c:extLst>
            </c:dLbl>
            <c:dLbl>
              <c:idx val="4"/>
              <c:layout>
                <c:manualLayout>
                  <c:x val="-3.7395559930008745E-2"/>
                  <c:y val="5.55209244677748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902668416447932E-2"/>
                      <c:h val="6.93751822688830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71B-4F20-A12D-4B9EFE70EDD0}"/>
                </c:ext>
              </c:extLst>
            </c:dLbl>
            <c:dLbl>
              <c:idx val="5"/>
              <c:layout>
                <c:manualLayout>
                  <c:x val="-4.5729221347331581E-2"/>
                  <c:y val="3.931722076407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1B-4F20-A12D-4B9EFE70EDD0}"/>
                </c:ext>
              </c:extLst>
            </c:dLbl>
            <c:dLbl>
              <c:idx val="6"/>
              <c:layout>
                <c:manualLayout>
                  <c:x val="-4.5729221347331685E-2"/>
                  <c:y val="4.85764800233304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1B-4F20-A12D-4B9EFE70EDD0}"/>
                </c:ext>
              </c:extLst>
            </c:dLbl>
            <c:dLbl>
              <c:idx val="7"/>
              <c:layout>
                <c:manualLayout>
                  <c:x val="-2.0729221347331583E-2"/>
                  <c:y val="3.00579615048118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1B-4F20-A12D-4B9EFE70ED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'Ind 6.1.1'!$A$43:$A$50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'Ind 6.1.1'!$J$43:$J$50</c:f>
              <c:numCache>
                <c:formatCode>General</c:formatCode>
                <c:ptCount val="8"/>
                <c:pt idx="0">
                  <c:v>85.2</c:v>
                </c:pt>
                <c:pt idx="1">
                  <c:v>85.7</c:v>
                </c:pt>
                <c:pt idx="2">
                  <c:v>86.3</c:v>
                </c:pt>
                <c:pt idx="3">
                  <c:v>86.8</c:v>
                </c:pt>
                <c:pt idx="4">
                  <c:v>87.4</c:v>
                </c:pt>
                <c:pt idx="5">
                  <c:v>87.9</c:v>
                </c:pt>
                <c:pt idx="6">
                  <c:v>88.4</c:v>
                </c:pt>
                <c:pt idx="7">
                  <c:v>88.9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71B-4F20-A12D-4B9EFE70E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11642207"/>
        <c:axId val="1411626367"/>
      </c:lineChart>
      <c:catAx>
        <c:axId val="1411642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11626367"/>
        <c:crosses val="autoZero"/>
        <c:auto val="1"/>
        <c:lblAlgn val="ctr"/>
        <c:lblOffset val="100"/>
        <c:noMultiLvlLbl val="0"/>
      </c:catAx>
      <c:valAx>
        <c:axId val="1411626367"/>
        <c:scaling>
          <c:orientation val="minMax"/>
          <c:max val="100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11642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101990376202975"/>
          <c:y val="0.73610892388451443"/>
          <c:w val="0.72830939787461535"/>
          <c:h val="0.263891076115485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65000"/>
        </a:schemeClr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162986420175739E-2"/>
          <c:y val="4.1138063584390386E-2"/>
          <c:w val="0.91013009653628885"/>
          <c:h val="0.77610567778527839"/>
        </c:manualLayout>
      </c:layout>
      <c:lineChart>
        <c:grouping val="standard"/>
        <c:varyColors val="0"/>
        <c:ser>
          <c:idx val="0"/>
          <c:order val="0"/>
          <c:tx>
            <c:strRef>
              <c:f>'Ind 6.5.1 e 6.5.2'!$B$3</c:f>
              <c:strCache>
                <c:ptCount val="1"/>
                <c:pt idx="0">
                  <c:v>Indicador 6.5.1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738140579768867E-2"/>
                  <c:y val="-6.6334931308801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6B-4E36-B0A4-0354231DCFBF}"/>
                </c:ext>
              </c:extLst>
            </c:dLbl>
            <c:dLbl>
              <c:idx val="1"/>
              <c:layout>
                <c:manualLayout>
                  <c:x val="-7.1955448107580075E-2"/>
                  <c:y val="-9.0467665145333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6B-4E36-B0A4-0354231DCFBF}"/>
                </c:ext>
              </c:extLst>
            </c:dLbl>
            <c:dLbl>
              <c:idx val="2"/>
              <c:layout>
                <c:manualLayout>
                  <c:x val="-8.5677575037254136E-2"/>
                  <c:y val="-5.02464420844474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6B-4E36-B0A4-0354231DCFBF}"/>
                </c:ext>
              </c:extLst>
            </c:dLbl>
            <c:dLbl>
              <c:idx val="3"/>
              <c:layout>
                <c:manualLayout>
                  <c:x val="3.0960503864975713E-2"/>
                  <c:y val="-0.1105782766757760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6B-4E36-B0A4-0354231DCFBF}"/>
                </c:ext>
              </c:extLst>
            </c:dLbl>
            <c:dLbl>
              <c:idx val="4"/>
              <c:layout>
                <c:manualLayout>
                  <c:x val="1.358490566037719E-2"/>
                  <c:y val="-2.6113708247916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6B-4E36-B0A4-0354231DCF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 6.5.1 e 6.5.2'!$A$4:$A$8</c:f>
              <c:strCache>
                <c:ptCount val="5"/>
                <c:pt idx="0">
                  <c:v>2010</c:v>
                </c:pt>
                <c:pt idx="1">
                  <c:v>2013</c:v>
                </c:pt>
                <c:pt idx="2">
                  <c:v>2016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'Ind 6.5.1 e 6.5.2'!$B$4:$B$8</c:f>
              <c:numCache>
                <c:formatCode>General</c:formatCode>
                <c:ptCount val="5"/>
                <c:pt idx="0">
                  <c:v>44.2</c:v>
                </c:pt>
                <c:pt idx="1">
                  <c:v>47.3</c:v>
                </c:pt>
                <c:pt idx="2">
                  <c:v>53.8</c:v>
                </c:pt>
                <c:pt idx="3">
                  <c:v>63.1</c:v>
                </c:pt>
                <c:pt idx="4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E6B-4E36-B0A4-0354231DCFBF}"/>
            </c:ext>
          </c:extLst>
        </c:ser>
        <c:ser>
          <c:idx val="1"/>
          <c:order val="1"/>
          <c:tx>
            <c:strRef>
              <c:f>'Ind 6.5.1 e 6.5.2'!$C$3</c:f>
              <c:strCache>
                <c:ptCount val="1"/>
                <c:pt idx="0">
                  <c:v>Ambiente propício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 6.5.1 e 6.5.2'!$A$4:$A$8</c:f>
              <c:strCache>
                <c:ptCount val="5"/>
                <c:pt idx="0">
                  <c:v>2010</c:v>
                </c:pt>
                <c:pt idx="1">
                  <c:v>2013</c:v>
                </c:pt>
                <c:pt idx="2">
                  <c:v>2016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'Ind 6.5.1 e 6.5.2'!$C$4:$C$8</c:f>
              <c:numCache>
                <c:formatCode>General</c:formatCode>
                <c:ptCount val="5"/>
                <c:pt idx="0">
                  <c:v>68.599999999999994</c:v>
                </c:pt>
                <c:pt idx="1">
                  <c:v>71.400000000000006</c:v>
                </c:pt>
                <c:pt idx="2">
                  <c:v>80</c:v>
                </c:pt>
                <c:pt idx="3">
                  <c:v>71.400000000000006</c:v>
                </c:pt>
                <c:pt idx="4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E6B-4E36-B0A4-0354231DCFBF}"/>
            </c:ext>
          </c:extLst>
        </c:ser>
        <c:ser>
          <c:idx val="2"/>
          <c:order val="2"/>
          <c:tx>
            <c:strRef>
              <c:f>'Ind 6.5.1 e 6.5.2'!$D$3</c:f>
              <c:strCache>
                <c:ptCount val="1"/>
                <c:pt idx="0">
                  <c:v>Instituições e participação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'Ind 6.5.1 e 6.5.2'!$A$4:$A$8</c:f>
              <c:strCache>
                <c:ptCount val="5"/>
                <c:pt idx="0">
                  <c:v>2010</c:v>
                </c:pt>
                <c:pt idx="1">
                  <c:v>2013</c:v>
                </c:pt>
                <c:pt idx="2">
                  <c:v>2016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'Ind 6.5.1 e 6.5.2'!$D$4:$D$8</c:f>
              <c:numCache>
                <c:formatCode>General</c:formatCode>
                <c:ptCount val="5"/>
                <c:pt idx="0">
                  <c:v>45</c:v>
                </c:pt>
                <c:pt idx="1">
                  <c:v>50</c:v>
                </c:pt>
                <c:pt idx="2">
                  <c:v>55</c:v>
                </c:pt>
                <c:pt idx="3">
                  <c:v>70.900000000000006</c:v>
                </c:pt>
                <c:pt idx="4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E6B-4E36-B0A4-0354231DCFBF}"/>
            </c:ext>
          </c:extLst>
        </c:ser>
        <c:ser>
          <c:idx val="3"/>
          <c:order val="3"/>
          <c:tx>
            <c:strRef>
              <c:f>'Ind 6.5.1 e 6.5.2'!$E$3</c:f>
              <c:strCache>
                <c:ptCount val="1"/>
                <c:pt idx="0">
                  <c:v>Financiamento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'Ind 6.5.1 e 6.5.2'!$A$4:$A$8</c:f>
              <c:strCache>
                <c:ptCount val="5"/>
                <c:pt idx="0">
                  <c:v>2010</c:v>
                </c:pt>
                <c:pt idx="1">
                  <c:v>2013</c:v>
                </c:pt>
                <c:pt idx="2">
                  <c:v>2016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'Ind 6.5.1 e 6.5.2'!$E$4:$E$8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40</c:v>
                </c:pt>
                <c:pt idx="3">
                  <c:v>53.3</c:v>
                </c:pt>
                <c:pt idx="4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E6B-4E36-B0A4-0354231DCFBF}"/>
            </c:ext>
          </c:extLst>
        </c:ser>
        <c:ser>
          <c:idx val="4"/>
          <c:order val="4"/>
          <c:tx>
            <c:strRef>
              <c:f>'Ind 6.5.1 e 6.5.2'!$F$3</c:f>
              <c:strCache>
                <c:ptCount val="1"/>
                <c:pt idx="0">
                  <c:v>Instrumentos de gestão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'Ind 6.5.1 e 6.5.2'!$A$4:$A$8</c:f>
              <c:strCache>
                <c:ptCount val="5"/>
                <c:pt idx="0">
                  <c:v>2010</c:v>
                </c:pt>
                <c:pt idx="1">
                  <c:v>2013</c:v>
                </c:pt>
                <c:pt idx="2">
                  <c:v>2016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'Ind 6.5.1 e 6.5.2'!$F$4:$F$8</c:f>
              <c:numCache>
                <c:formatCode>General</c:formatCode>
                <c:ptCount val="5"/>
                <c:pt idx="0">
                  <c:v>31.1</c:v>
                </c:pt>
                <c:pt idx="1">
                  <c:v>35.6</c:v>
                </c:pt>
                <c:pt idx="2">
                  <c:v>40</c:v>
                </c:pt>
                <c:pt idx="3">
                  <c:v>56.7</c:v>
                </c:pt>
                <c:pt idx="4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E6B-4E36-B0A4-0354231DC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8951280"/>
        <c:axId val="1439740896"/>
      </c:lineChart>
      <c:catAx>
        <c:axId val="164895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39740896"/>
        <c:crosses val="autoZero"/>
        <c:auto val="1"/>
        <c:lblAlgn val="ctr"/>
        <c:lblOffset val="100"/>
        <c:noMultiLvlLbl val="0"/>
      </c:catAx>
      <c:valAx>
        <c:axId val="1439740896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48951280"/>
        <c:crosses val="autoZero"/>
        <c:crossBetween val="between"/>
      </c:valAx>
      <c:spPr>
        <a:solidFill>
          <a:schemeClr val="bg1"/>
        </a:solidFill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5.0000057802699734E-2"/>
          <c:y val="0.88828075655543237"/>
          <c:w val="0.89082370581200365"/>
          <c:h val="9.39817068646311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Indicador 6.a.1 - Montante de ajuda oficial ao desenvolvimento na área da água e saneamento, inserida num plano governamental de despesa (setor água) - Brasil (US$ milhões)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'Ind 6a'!$A$5</c:f>
              <c:strCache>
                <c:ptCount val="1"/>
                <c:pt idx="0">
                  <c:v>TOTAL - Setor Água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 6a'!$B$4:$P$4</c:f>
              <c:strCache>
                <c:ptCount val="1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</c:strCache>
            </c:strRef>
          </c:cat>
          <c:val>
            <c:numRef>
              <c:f>'Ind 6a'!$B$5:$P$5</c:f>
              <c:numCache>
                <c:formatCode>General</c:formatCode>
                <c:ptCount val="15"/>
                <c:pt idx="0">
                  <c:v>141.80000000000001</c:v>
                </c:pt>
                <c:pt idx="1">
                  <c:v>87.3</c:v>
                </c:pt>
                <c:pt idx="2">
                  <c:v>13.4</c:v>
                </c:pt>
                <c:pt idx="3">
                  <c:v>233.4</c:v>
                </c:pt>
                <c:pt idx="4">
                  <c:v>116.1</c:v>
                </c:pt>
                <c:pt idx="5">
                  <c:v>122.9</c:v>
                </c:pt>
                <c:pt idx="6">
                  <c:v>150.9</c:v>
                </c:pt>
                <c:pt idx="7">
                  <c:v>103.5</c:v>
                </c:pt>
                <c:pt idx="8">
                  <c:v>106.9</c:v>
                </c:pt>
                <c:pt idx="9">
                  <c:v>97.9</c:v>
                </c:pt>
                <c:pt idx="10">
                  <c:v>41.4</c:v>
                </c:pt>
                <c:pt idx="11">
                  <c:v>42.1</c:v>
                </c:pt>
                <c:pt idx="12">
                  <c:v>24.2</c:v>
                </c:pt>
                <c:pt idx="13">
                  <c:v>38</c:v>
                </c:pt>
                <c:pt idx="14" formatCode="#,##0.00_ ;\-#,##0.00\ ">
                  <c:v>68.779972000000001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01-4F0E-B54E-2D3D48E65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5029296"/>
        <c:axId val="1532019792"/>
      </c:lineChart>
      <c:catAx>
        <c:axId val="162502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32019792"/>
        <c:crosses val="autoZero"/>
        <c:auto val="1"/>
        <c:lblAlgn val="ctr"/>
        <c:lblOffset val="100"/>
        <c:noMultiLvlLbl val="0"/>
      </c:catAx>
      <c:valAx>
        <c:axId val="153201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2502929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lumMod val="65000"/>
        </a:schemeClr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18/11/2024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18/11/2024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18/11/2024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
<Relationships xmlns="http://schemas.openxmlformats.org/package/2006/relationships"><Relationship Id="rId8" Type="http://schemas.openxmlformats.org/officeDocument/2006/relationships/hyperlink" Target="about:blank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1378072" y="2677561"/>
            <a:ext cx="9975728" cy="647750"/>
          </a:xfrm>
        </p:spPr>
        <p:txBody>
          <a:bodyPr>
            <a:normAutofit fontScale="90000"/>
          </a:bodyPr>
          <a:lstStyle/>
          <a:p>
            <a:r>
              <a:rPr lang="pt-BR" sz="3200" b="1" dirty="0">
                <a:solidFill>
                  <a:srgbClr val="1C2F8E"/>
                </a:solidFill>
                <a:effectLst/>
              </a:rPr>
              <a:t>Agenda 2030 (ODS 6) – Evolução das Metas e Indicadores no Brasil</a:t>
            </a:r>
            <a:endParaRPr lang="pt-BR" sz="320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45223CF-2CAF-84EA-6537-E81715E88402}"/>
              </a:ext>
            </a:extLst>
          </p:cNvPr>
          <p:cNvSpPr txBox="1"/>
          <p:nvPr/>
        </p:nvSpPr>
        <p:spPr>
          <a:xfrm>
            <a:off x="3268129" y="4737711"/>
            <a:ext cx="6096000" cy="6155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1700" dirty="0"/>
              <a:t>Gesmar Rosa dos Santos </a:t>
            </a:r>
          </a:p>
          <a:p>
            <a:pPr algn="ctr"/>
            <a:r>
              <a:rPr lang="pt-BR" sz="1700" dirty="0"/>
              <a:t>Diretoria de Estudos Regionais, Urbanos e Ambientais – Dirur/IPEA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ACD534D-5587-F748-0709-2090B5A45D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3613" y="5433501"/>
            <a:ext cx="2045033" cy="55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430E4-5561-A68A-9B39-C59694C9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4">
            <a:extLst>
              <a:ext uri="{FF2B5EF4-FFF2-40B4-BE49-F238E27FC236}">
                <a16:creationId xmlns:a16="http://schemas.microsoft.com/office/drawing/2014/main" id="{D561AF1F-FA33-8BD0-3662-B3240887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680" y="1488879"/>
            <a:ext cx="9841120" cy="647750"/>
          </a:xfrm>
        </p:spPr>
        <p:txBody>
          <a:bodyPr>
            <a:normAutofit fontScale="90000"/>
          </a:bodyPr>
          <a:lstStyle/>
          <a:p>
            <a:r>
              <a:rPr lang="pt-BR" sz="3200" b="1" dirty="0">
                <a:solidFill>
                  <a:srgbClr val="1C2F8E"/>
                </a:solidFill>
                <a:effectLst/>
              </a:rPr>
              <a:t>Agenda 2030 (ODS 6) – Evolução das Metas e Indicadores no Brasil</a:t>
            </a:r>
            <a:endParaRPr lang="pt-BR" sz="32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24D754-D39C-DB87-890D-090DC15B1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E1C447B-0D8C-DE1C-CB95-4AEC39A7212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6C974E0-EACE-D3A2-E716-39BB9EEF9A13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AD075CD-9958-DA28-0746-D2C799448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32EEF64-C9E9-0C96-E2CD-4293BB16EF8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F44D641-4A5E-DDE7-BD67-1BBF8AA94A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DB521CB7-77C4-9C05-005D-AFDC677C04B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6D1C6638-7CD1-46DB-A57A-DA12CDA951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0D366C50-DBAD-C87E-14B7-A5FCE7F40CF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A8F4A000-C126-28C7-9854-5B0DBCECD6F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FC9241D9-415E-9997-73B4-02770468EAC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0D44870C-5F2A-6522-847D-DC85FD08D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4127258B-ADCE-3E77-1A96-F36F9D5698A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8819B6B0-E242-98A7-12D0-B048A4C5DA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3826" y="2195698"/>
            <a:ext cx="3389006" cy="3108484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86D1712A-89C8-9F06-B5A2-018D457FB903}"/>
              </a:ext>
            </a:extLst>
          </p:cNvPr>
          <p:cNvSpPr txBox="1"/>
          <p:nvPr/>
        </p:nvSpPr>
        <p:spPr>
          <a:xfrm>
            <a:off x="1338470" y="3300875"/>
            <a:ext cx="10015330" cy="25963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b="1" i="0" u="none" strike="noStrike" baseline="0" dirty="0">
                <a:solidFill>
                  <a:srgbClr val="000000"/>
                </a:solidFill>
                <a:latin typeface="Pragmatica"/>
              </a:rPr>
              <a:t>Expectativas e importância do ODS no Brasil – pontos centrais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i="0" u="none" strike="noStrike" baseline="0" dirty="0">
                <a:solidFill>
                  <a:srgbClr val="000000"/>
                </a:solidFill>
                <a:latin typeface="Pragmatica"/>
              </a:rPr>
              <a:t>A Agenda 2030 como oportunidade de articulações </a:t>
            </a:r>
            <a:r>
              <a:rPr lang="pt-BR" b="0" i="0" u="none" strike="noStrike" baseline="0" dirty="0">
                <a:solidFill>
                  <a:srgbClr val="000000"/>
                </a:solidFill>
                <a:latin typeface="Pragmatica"/>
              </a:rPr>
              <a:t>pelo saneamento básico, água como direito humano e integração de políticas públicas;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000000"/>
                </a:solidFill>
                <a:latin typeface="Pragmatica"/>
              </a:rPr>
              <a:t>Convergência com a</a:t>
            </a:r>
            <a:r>
              <a:rPr lang="pt-BR" b="1" i="0" u="none" strike="noStrike" baseline="0" dirty="0">
                <a:solidFill>
                  <a:srgbClr val="000000"/>
                </a:solidFill>
                <a:latin typeface="Pragmatica"/>
              </a:rPr>
              <a:t>s leis nacionais </a:t>
            </a:r>
            <a:r>
              <a:rPr lang="pt-BR" b="0" i="0" u="none" strike="noStrike" baseline="0" dirty="0">
                <a:solidFill>
                  <a:srgbClr val="000000"/>
                </a:solidFill>
                <a:latin typeface="Pragmatica"/>
              </a:rPr>
              <a:t>- avançadas diretrizes locais para a universalização;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i="0" u="none" strike="noStrike" baseline="0" dirty="0">
                <a:solidFill>
                  <a:srgbClr val="000000"/>
                </a:solidFill>
                <a:latin typeface="Pragmatica"/>
              </a:rPr>
              <a:t>Importantes iniciativas em prol do ODS 6 (2017 e 2018):</a:t>
            </a:r>
            <a:r>
              <a:rPr lang="pt-BR" b="0" i="0" u="none" strike="noStrike" baseline="0" dirty="0">
                <a:solidFill>
                  <a:srgbClr val="000000"/>
                </a:solidFill>
                <a:latin typeface="Pragmatica"/>
              </a:rPr>
              <a:t> sociedade civil, municípios, academia, VIII Fórum Mundial da Água (VIII </a:t>
            </a:r>
            <a:r>
              <a:rPr lang="pt-BR" b="0" i="0" u="none" strike="noStrike" baseline="0" dirty="0" err="1">
                <a:solidFill>
                  <a:srgbClr val="000000"/>
                </a:solidFill>
                <a:latin typeface="Pragmatica"/>
              </a:rPr>
              <a:t>FMA</a:t>
            </a:r>
            <a:r>
              <a:rPr lang="pt-BR" b="0" i="0" u="none" strike="noStrike" baseline="0" dirty="0">
                <a:solidFill>
                  <a:srgbClr val="000000"/>
                </a:solidFill>
                <a:latin typeface="Pragmatica"/>
              </a:rPr>
              <a:t>) e Fórum Paralelo</a:t>
            </a:r>
            <a:r>
              <a:rPr lang="pt-BR" dirty="0">
                <a:solidFill>
                  <a:srgbClr val="000000"/>
                </a:solidFill>
                <a:latin typeface="Pragmatica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i="0" u="none" strike="noStrike" baseline="0" dirty="0">
                <a:solidFill>
                  <a:srgbClr val="000000"/>
                </a:solidFill>
                <a:latin typeface="Pragmatica"/>
              </a:rPr>
              <a:t>Relatório Nacional Voluntário (</a:t>
            </a:r>
            <a:r>
              <a:rPr lang="pt-BR" b="1" i="0" u="none" strike="noStrike" baseline="0" dirty="0" err="1">
                <a:solidFill>
                  <a:srgbClr val="000000"/>
                </a:solidFill>
                <a:latin typeface="Pragmatica"/>
              </a:rPr>
              <a:t>RNV</a:t>
            </a:r>
            <a:r>
              <a:rPr lang="pt-BR" b="1" i="0" u="none" strike="noStrike" baseline="0" dirty="0">
                <a:solidFill>
                  <a:srgbClr val="000000"/>
                </a:solidFill>
                <a:latin typeface="Pragmatica"/>
              </a:rPr>
              <a:t>) – Brasil. ODS 6 </a:t>
            </a:r>
            <a:r>
              <a:rPr lang="pt-BR" i="0" u="none" strike="noStrike" baseline="0" dirty="0">
                <a:solidFill>
                  <a:srgbClr val="000000"/>
                </a:solidFill>
                <a:latin typeface="Pragmatica"/>
              </a:rPr>
              <a:t>– Ipea, ANA, IBGE, Fiocruz: metas e indicadores, </a:t>
            </a:r>
            <a:r>
              <a:rPr lang="pt-BR" dirty="0">
                <a:solidFill>
                  <a:srgbClr val="000000"/>
                </a:solidFill>
                <a:latin typeface="Pragmatica"/>
              </a:rPr>
              <a:t>lacunas de dados e políticas, boas iniciativas e alternativas locais, subsídios e governança participativa/adaptativa. </a:t>
            </a:r>
            <a:endParaRPr lang="pt-BR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8391D39-D3D4-EF0C-3A3A-C5D2356210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4150" y="229619"/>
            <a:ext cx="2491643" cy="6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59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8A1C8D8-37A1-D743-F9A0-EDDBAF1DC493}"/>
              </a:ext>
            </a:extLst>
          </p:cNvPr>
          <p:cNvSpPr txBox="1"/>
          <p:nvPr/>
        </p:nvSpPr>
        <p:spPr>
          <a:xfrm>
            <a:off x="956550" y="5804568"/>
            <a:ext cx="106456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0070C0"/>
                </a:solidFill>
              </a:rPr>
              <a:t>*https://</a:t>
            </a:r>
            <a:r>
              <a:rPr lang="pt-BR" sz="1400" dirty="0" err="1">
                <a:solidFill>
                  <a:srgbClr val="0070C0"/>
                </a:solidFill>
              </a:rPr>
              <a:t>repositorio.ipea.gov.br</a:t>
            </a:r>
            <a:r>
              <a:rPr lang="pt-BR" sz="1400" dirty="0">
                <a:solidFill>
                  <a:srgbClr val="0070C0"/>
                </a:solidFill>
              </a:rPr>
              <a:t>/</a:t>
            </a:r>
            <a:r>
              <a:rPr lang="pt-BR" sz="1400" dirty="0" err="1">
                <a:solidFill>
                  <a:srgbClr val="0070C0"/>
                </a:solidFill>
              </a:rPr>
              <a:t>bitstream</a:t>
            </a:r>
            <a:r>
              <a:rPr lang="pt-BR" sz="1400" dirty="0">
                <a:solidFill>
                  <a:srgbClr val="0070C0"/>
                </a:solidFill>
              </a:rPr>
              <a:t>/11058/14124/6/</a:t>
            </a:r>
            <a:r>
              <a:rPr lang="pt-BR" sz="1400" dirty="0" err="1">
                <a:solidFill>
                  <a:srgbClr val="0070C0"/>
                </a:solidFill>
              </a:rPr>
              <a:t>Agenda_2030_ODS_6_Assegurar_a_disponibilidade_e_a_gestao.pdf</a:t>
            </a:r>
            <a:endParaRPr lang="pt-BR" sz="1400" dirty="0">
              <a:solidFill>
                <a:srgbClr val="0070C0"/>
              </a:solidFill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D2E7F718-C0F4-1D3B-E47D-BD60012688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9101966"/>
              </p:ext>
            </p:extLst>
          </p:nvPr>
        </p:nvGraphicFramePr>
        <p:xfrm>
          <a:off x="6704545" y="2252869"/>
          <a:ext cx="5155266" cy="3418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id="{6CBC4889-218C-E6DC-1549-291FB8BA4B16}"/>
              </a:ext>
            </a:extLst>
          </p:cNvPr>
          <p:cNvSpPr txBox="1"/>
          <p:nvPr/>
        </p:nvSpPr>
        <p:spPr>
          <a:xfrm>
            <a:off x="6704545" y="1673650"/>
            <a:ext cx="515526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500" b="1" i="0" u="none" strike="noStrike" baseline="0" dirty="0">
                <a:solidFill>
                  <a:srgbClr val="000000"/>
                </a:solidFill>
                <a:latin typeface="Pragmatica"/>
              </a:rPr>
              <a:t>ODS 6: Indicador </a:t>
            </a:r>
            <a:r>
              <a:rPr lang="pt-BR" sz="1500" b="1" i="0" u="none" strike="noStrike" baseline="0" dirty="0" err="1">
                <a:solidFill>
                  <a:srgbClr val="000000"/>
                </a:solidFill>
                <a:latin typeface="Pragmatica"/>
              </a:rPr>
              <a:t>6.2.1a</a:t>
            </a:r>
            <a:r>
              <a:rPr lang="pt-BR" sz="1500" i="0" u="none" strike="noStrike" baseline="0" dirty="0">
                <a:solidFill>
                  <a:srgbClr val="000000"/>
                </a:solidFill>
                <a:latin typeface="Pragmatica"/>
              </a:rPr>
              <a:t>: proporção da população que utiliza serviços de saneamento gerenciados de forma segura  (Em %) </a:t>
            </a:r>
            <a:endParaRPr lang="pt-BR" sz="1500" dirty="0"/>
          </a:p>
        </p:txBody>
      </p:sp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id="{94C4E53B-E05B-32FA-9EE9-A019A022F1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664503"/>
              </p:ext>
            </p:extLst>
          </p:nvPr>
        </p:nvGraphicFramePr>
        <p:xfrm>
          <a:off x="536783" y="2252869"/>
          <a:ext cx="5651982" cy="3418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8" name="CaixaDeTexto 27">
            <a:extLst>
              <a:ext uri="{FF2B5EF4-FFF2-40B4-BE49-F238E27FC236}">
                <a16:creationId xmlns:a16="http://schemas.microsoft.com/office/drawing/2014/main" id="{452517F0-CACE-54DD-7EB1-5C4F300D8544}"/>
              </a:ext>
            </a:extLst>
          </p:cNvPr>
          <p:cNvSpPr txBox="1"/>
          <p:nvPr/>
        </p:nvSpPr>
        <p:spPr>
          <a:xfrm>
            <a:off x="533608" y="1699757"/>
            <a:ext cx="55592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i="0" u="none" strike="noStrike" baseline="0" dirty="0">
                <a:solidFill>
                  <a:srgbClr val="000000"/>
                </a:solidFill>
              </a:rPr>
              <a:t>ODS 6: Indicador 6.1.1: </a:t>
            </a:r>
            <a:r>
              <a:rPr lang="pt-BR" sz="1600" i="0" u="none" strike="noStrike" baseline="0" dirty="0">
                <a:solidFill>
                  <a:srgbClr val="000000"/>
                </a:solidFill>
              </a:rPr>
              <a:t>proporção da população que utiliza serviços de água gerenciados de forma segura </a:t>
            </a:r>
            <a:endParaRPr lang="pt-BR" sz="16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A8B6E58-2E07-E8CB-5733-0519F6AE4A70}"/>
              </a:ext>
            </a:extLst>
          </p:cNvPr>
          <p:cNvSpPr txBox="1"/>
          <p:nvPr/>
        </p:nvSpPr>
        <p:spPr>
          <a:xfrm>
            <a:off x="2536412" y="1022280"/>
            <a:ext cx="703773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70C0"/>
                </a:solidFill>
              </a:rPr>
              <a:t>*Subsídios ao Relatório Nacional Voluntário dos ODS de 2024 (Ipea, 2024)</a:t>
            </a: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E6CEC5A8-1CCF-1C1F-DEF3-5C64B9BCEF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74150" y="229619"/>
            <a:ext cx="2491643" cy="6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4D48D7A-ACE4-3574-5A9F-7E2EF63CCB77}"/>
              </a:ext>
            </a:extLst>
          </p:cNvPr>
          <p:cNvSpPr txBox="1"/>
          <p:nvPr/>
        </p:nvSpPr>
        <p:spPr>
          <a:xfrm>
            <a:off x="609528" y="1700036"/>
            <a:ext cx="10966594" cy="41857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1700" b="1" u="sng" dirty="0"/>
              <a:t>Avanços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Melhora nos indicadores das metas </a:t>
            </a:r>
            <a:r>
              <a:rPr lang="pt-BR" sz="1700" dirty="0"/>
              <a:t>6.1 (água tratada), 6.2 (coleta de esgotos) e 6.3 (tratamento de esgotos);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Maior eficiência no uso da água </a:t>
            </a:r>
            <a:r>
              <a:rPr lang="pt-BR" sz="1700" dirty="0"/>
              <a:t>- indicador 6.4.1;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Melhora</a:t>
            </a:r>
            <a:r>
              <a:rPr lang="pt-BR" sz="1700" dirty="0"/>
              <a:t> no nível de </a:t>
            </a:r>
            <a:r>
              <a:rPr lang="pt-BR" sz="1700" b="1" dirty="0"/>
              <a:t>stress hídrico</a:t>
            </a:r>
            <a:r>
              <a:rPr lang="pt-BR" sz="1700" dirty="0"/>
              <a:t>: retiradas de água doce em relação ao total de água doce disponível – indicador 6.4.2;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Inserção de indicadores no PPA</a:t>
            </a:r>
            <a:r>
              <a:rPr lang="pt-BR" sz="1700" dirty="0"/>
              <a:t>: população alcançada por água e esgotamento sanitário; nível do estresse hídrico; e segurança hídrica;</a:t>
            </a:r>
          </a:p>
          <a:p>
            <a:pPr>
              <a:spcBef>
                <a:spcPts val="600"/>
              </a:spcBef>
            </a:pPr>
            <a:endParaRPr lang="pt-BR" sz="1700" dirty="0"/>
          </a:p>
          <a:p>
            <a:pPr>
              <a:spcBef>
                <a:spcPts val="600"/>
              </a:spcBef>
            </a:pPr>
            <a:r>
              <a:rPr lang="pt-BR" sz="1700" b="1" u="sng" dirty="0"/>
              <a:t>Retrocessos: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Abandono da governança participativa da água</a:t>
            </a:r>
            <a:r>
              <a:rPr lang="pt-BR" sz="1700" dirty="0"/>
              <a:t>: 4 indicadores estáveis e dois com retrocesso no período 2016-2022;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Redução do investimento </a:t>
            </a:r>
            <a:r>
              <a:rPr lang="pt-BR" sz="1700" dirty="0"/>
              <a:t>e </a:t>
            </a:r>
            <a:r>
              <a:rPr lang="pt-BR" sz="1700" b="1" dirty="0"/>
              <a:t>falta de foco na universalização</a:t>
            </a:r>
            <a:r>
              <a:rPr lang="pt-BR" sz="1700" dirty="0"/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Retrocessos na articulação de políticas</a:t>
            </a:r>
            <a:r>
              <a:rPr lang="pt-BR" sz="1700" dirty="0"/>
              <a:t>, orçamentos e participação social, aumentando a desarticulação de arranjos participativos.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0060C8C-5F7E-0BAD-9EBB-6F1348AD443D}"/>
              </a:ext>
            </a:extLst>
          </p:cNvPr>
          <p:cNvSpPr txBox="1"/>
          <p:nvPr/>
        </p:nvSpPr>
        <p:spPr>
          <a:xfrm>
            <a:off x="2079524" y="1088344"/>
            <a:ext cx="795213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70C0"/>
                </a:solidFill>
              </a:rPr>
              <a:t>*Subsídios ao </a:t>
            </a:r>
            <a:r>
              <a:rPr lang="pt-BR" sz="1800" dirty="0" err="1">
                <a:solidFill>
                  <a:srgbClr val="0070C0"/>
                </a:solidFill>
              </a:rPr>
              <a:t>RNV</a:t>
            </a:r>
            <a:r>
              <a:rPr lang="pt-BR" dirty="0">
                <a:solidFill>
                  <a:srgbClr val="0070C0"/>
                </a:solidFill>
              </a:rPr>
              <a:t>-ODS de </a:t>
            </a:r>
            <a:r>
              <a:rPr lang="pt-BR" sz="1800" dirty="0">
                <a:solidFill>
                  <a:srgbClr val="0070C0"/>
                </a:solidFill>
              </a:rPr>
              <a:t>2024 (Ipea, 2024): Avanços e Retrocessos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6AC4730-96F8-6A5E-B8DE-DAA7BFE9DF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4150" y="229619"/>
            <a:ext cx="2491643" cy="6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8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7653E-60C2-622A-B792-9D3CA0F58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5FD710-F320-023D-1837-DBB66D0A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5715534-7187-E8B9-AE64-24E0DB5BC40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6F12692-7092-12B4-C2AE-E596647ADF0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1EC8817-1B89-18CE-C115-76B1461F8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9DA438B-D241-449B-3141-7A7B9455D270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99DA7385-C879-1BF8-69D5-17935A589D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338B99F6-EAF3-8239-0D75-E3065E68130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A639FD7B-F6F9-02A4-CAF4-F15A18EA93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ED387ED2-5D2A-F87C-BB36-5DE7F1B27621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2CE0709-80A9-F201-ED10-556F6AEFDF3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70F70DE-04E6-5E7E-2C6A-D70A29DF4436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5E5A976-84C8-3004-5619-D7E5B79BFE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322FAE53-5E9A-F188-437F-B521F893747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534D3EF0-9EAC-2D8C-B166-1321ABFEC5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0328047"/>
              </p:ext>
            </p:extLst>
          </p:nvPr>
        </p:nvGraphicFramePr>
        <p:xfrm>
          <a:off x="3372904" y="1563761"/>
          <a:ext cx="7010400" cy="4420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39D266D0-EC06-807D-BCCC-A9B3A3381789}"/>
              </a:ext>
            </a:extLst>
          </p:cNvPr>
          <p:cNvSpPr txBox="1"/>
          <p:nvPr/>
        </p:nvSpPr>
        <p:spPr>
          <a:xfrm>
            <a:off x="2249640" y="1062769"/>
            <a:ext cx="795213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70C0"/>
                </a:solidFill>
              </a:rPr>
              <a:t>*Subsídios ao </a:t>
            </a:r>
            <a:r>
              <a:rPr lang="pt-BR" sz="1800" dirty="0" err="1">
                <a:solidFill>
                  <a:srgbClr val="0070C0"/>
                </a:solidFill>
              </a:rPr>
              <a:t>RNV</a:t>
            </a:r>
            <a:r>
              <a:rPr lang="pt-BR" dirty="0">
                <a:solidFill>
                  <a:srgbClr val="0070C0"/>
                </a:solidFill>
              </a:rPr>
              <a:t>-ODS de </a:t>
            </a:r>
            <a:r>
              <a:rPr lang="pt-BR" sz="1800" dirty="0">
                <a:solidFill>
                  <a:srgbClr val="0070C0"/>
                </a:solidFill>
              </a:rPr>
              <a:t>2024 (Ipea, 2024): Avanços e Retrocessos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8961470-F522-D459-ECB8-FC15EA5C555E}"/>
              </a:ext>
            </a:extLst>
          </p:cNvPr>
          <p:cNvSpPr txBox="1"/>
          <p:nvPr/>
        </p:nvSpPr>
        <p:spPr>
          <a:xfrm>
            <a:off x="682287" y="2429222"/>
            <a:ext cx="24677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baseline="0" dirty="0">
                <a:solidFill>
                  <a:srgbClr val="000000"/>
                </a:solidFill>
                <a:latin typeface="Pragmatica"/>
              </a:rPr>
              <a:t>Indicador 6.5.1: </a:t>
            </a:r>
            <a:r>
              <a:rPr lang="pt-BR" sz="1800" i="0" u="none" strike="noStrike" baseline="0" dirty="0">
                <a:solidFill>
                  <a:srgbClr val="000000"/>
                </a:solidFill>
                <a:latin typeface="Pragmatica"/>
              </a:rPr>
              <a:t>grau de implementação da gestão integrada de recursos hídricos* </a:t>
            </a:r>
            <a:endParaRPr lang="pt-BR" sz="1600" dirty="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28F66035-6908-A7B9-101E-FD20099946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4150" y="229619"/>
            <a:ext cx="2491643" cy="6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17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D173F-1B1D-5B4D-AA61-1E030A0AD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1D2EFB2-276F-FAE7-6B2A-54A4D59F2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CF52477E-5B4C-7D58-EAD8-3F2A426BF86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012544C-3359-096F-BB7B-BE7DFC54779A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02AC22C-A18C-C94F-975C-4E593667F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DF89A04-063D-3417-64AA-1A0E828C774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72516FDE-F41B-E610-8916-CA7AE70C21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DC27E380-9221-6926-5782-CC05B2F18BDB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BE51BC81-7676-5521-56C3-BAE5FF149C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FC7E0100-EFE6-F3CF-9EEB-DB9025A33648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276B554E-ED7C-3264-191C-19D508E7FB5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472AC19-0D5F-6403-FCB6-569FFF2F29C1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AF5F2CE-9462-574F-4922-7B0E0E2C9A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9CA16075-7498-C6EE-D433-05FAA14F9E6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E640998C-FC9E-EEF6-5153-E95FDDBD2C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900664"/>
              </p:ext>
            </p:extLst>
          </p:nvPr>
        </p:nvGraphicFramePr>
        <p:xfrm>
          <a:off x="2731868" y="1677686"/>
          <a:ext cx="7469909" cy="4347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0D1818B7-92F1-60F0-7614-03611AB20189}"/>
              </a:ext>
            </a:extLst>
          </p:cNvPr>
          <p:cNvSpPr txBox="1"/>
          <p:nvPr/>
        </p:nvSpPr>
        <p:spPr>
          <a:xfrm>
            <a:off x="2249640" y="1062769"/>
            <a:ext cx="795213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70C0"/>
                </a:solidFill>
              </a:rPr>
              <a:t>*Subsídios ao </a:t>
            </a:r>
            <a:r>
              <a:rPr lang="pt-BR" sz="1800" dirty="0" err="1">
                <a:solidFill>
                  <a:srgbClr val="0070C0"/>
                </a:solidFill>
              </a:rPr>
              <a:t>RNV</a:t>
            </a:r>
            <a:r>
              <a:rPr lang="pt-BR" dirty="0">
                <a:solidFill>
                  <a:srgbClr val="0070C0"/>
                </a:solidFill>
              </a:rPr>
              <a:t>-ODS de </a:t>
            </a:r>
            <a:r>
              <a:rPr lang="pt-BR" sz="1800" dirty="0">
                <a:solidFill>
                  <a:srgbClr val="0070C0"/>
                </a:solidFill>
              </a:rPr>
              <a:t>2024 (Ipea, 2024): Desafio do Financiamento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7815A8D3-9B30-AE14-E9D7-C5C90ED8A2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4150" y="229619"/>
            <a:ext cx="2491643" cy="6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92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207B0D9-764C-02A3-59EB-12DC445BC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264" y="1605105"/>
            <a:ext cx="7634396" cy="480563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br>
              <a:rPr lang="en-US" sz="2400" dirty="0"/>
            </a:br>
            <a:r>
              <a:rPr lang="pt-BR" sz="2400" dirty="0">
                <a:solidFill>
                  <a:srgbClr val="0070C0"/>
                </a:solidFill>
              </a:rPr>
              <a:t>Quais são os </a:t>
            </a:r>
            <a:r>
              <a:rPr lang="pt-BR" sz="2400" dirty="0"/>
              <a:t>desafios para o Brasil avançar no ODS </a:t>
            </a:r>
            <a:r>
              <a:rPr lang="en-US" sz="2400" dirty="0"/>
              <a:t>6? 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004D7AA-BC49-DEC5-3411-4C5D11A5BC78}"/>
              </a:ext>
            </a:extLst>
          </p:cNvPr>
          <p:cNvSpPr txBox="1"/>
          <p:nvPr/>
        </p:nvSpPr>
        <p:spPr>
          <a:xfrm>
            <a:off x="964732" y="1571997"/>
            <a:ext cx="10750189" cy="4708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1700" b="1" u="sng" dirty="0"/>
              <a:t>Desafios ao pleno alcance do ODS 6 no Brasil:</a:t>
            </a:r>
          </a:p>
          <a:p>
            <a:pPr>
              <a:spcBef>
                <a:spcPts val="600"/>
              </a:spcBef>
            </a:pPr>
            <a:endParaRPr lang="pt-BR" sz="1700" b="1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Ampliar o saneamento rural</a:t>
            </a:r>
            <a:r>
              <a:rPr lang="pt-BR" sz="1700" dirty="0"/>
              <a:t>: implementar o </a:t>
            </a:r>
            <a:r>
              <a:rPr lang="pt-BR" sz="1700" dirty="0" err="1"/>
              <a:t>PNSR</a:t>
            </a:r>
            <a:r>
              <a:rPr lang="pt-BR" sz="1700" dirty="0"/>
              <a:t> e fortalecer o Plansab;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Atender aos assentamentos informais e precários  (</a:t>
            </a:r>
            <a:r>
              <a:rPr lang="pt-BR" sz="1700" b="0" i="0" u="none" strike="noStrike" baseline="0" dirty="0">
                <a:solidFill>
                  <a:srgbClr val="000000"/>
                </a:solidFill>
                <a:latin typeface="Pragmatica"/>
              </a:rPr>
              <a:t>mais de 8,5 milhões de pessoas (24,2% da população) não contavam com o básico de esgotamento sanitário, declarando utilizar valas, corpos hídricos e outras formas inadequadas</a:t>
            </a:r>
            <a:r>
              <a:rPr lang="pt-BR" sz="1700" dirty="0"/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Adequar moradias e instalações sanitárias </a:t>
            </a:r>
            <a:r>
              <a:rPr lang="pt-BR" sz="1700" dirty="0"/>
              <a:t>internas às residências (Wash).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Aprimorar a gestão de recursos hídricos</a:t>
            </a:r>
            <a:r>
              <a:rPr lang="pt-BR" sz="1700" dirty="0"/>
              <a:t>: governança participativa; </a:t>
            </a:r>
            <a:r>
              <a:rPr lang="pt-BR" sz="1700" b="1" dirty="0"/>
              <a:t>conciliar</a:t>
            </a:r>
            <a:r>
              <a:rPr lang="pt-BR" sz="1700" dirty="0"/>
              <a:t> </a:t>
            </a:r>
            <a:r>
              <a:rPr lang="pt-BR" sz="1700" b="1" dirty="0"/>
              <a:t>conflitos </a:t>
            </a:r>
            <a:r>
              <a:rPr lang="pt-BR" sz="1700" dirty="0"/>
              <a:t>de usos da água;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Elevar a capacidade administrativa municipal </a:t>
            </a:r>
            <a:r>
              <a:rPr lang="pt-BR" sz="1700" dirty="0"/>
              <a:t>(afeta projetos e gestão);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Elevar recursos para municípios com baixa arrecadação própria </a:t>
            </a:r>
            <a:r>
              <a:rPr lang="pt-BR" sz="1700" dirty="0"/>
              <a:t>e alto déficit em água e esgotamento - </a:t>
            </a:r>
            <a:r>
              <a:rPr lang="pt-BR" sz="1700" b="1" dirty="0"/>
              <a:t>regiões Norte e Nordeste</a:t>
            </a:r>
            <a:r>
              <a:rPr lang="pt-BR" sz="1700" dirty="0"/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Planejar a prevenção e adaptação a eventos climáticos extremos </a:t>
            </a:r>
            <a:r>
              <a:rPr lang="pt-BR" sz="1700" dirty="0"/>
              <a:t>do ciclo hidrológico - inundações e deslizamentos; e secas – afeta 5 metas do ODS 6;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700" b="1" dirty="0"/>
              <a:t>Elevar a integração das políticas e instrumentos  </a:t>
            </a:r>
            <a:r>
              <a:rPr lang="pt-BR" sz="1700" dirty="0"/>
              <a:t>- de saneamento básico, recursos hídricos, meio ambiente, habitação, saúde e urbanismo.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1962B97-2373-EFC1-D754-FE339FAAF248}"/>
              </a:ext>
            </a:extLst>
          </p:cNvPr>
          <p:cNvSpPr txBox="1"/>
          <p:nvPr/>
        </p:nvSpPr>
        <p:spPr>
          <a:xfrm>
            <a:off x="2249640" y="1062769"/>
            <a:ext cx="795213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70C0"/>
                </a:solidFill>
              </a:rPr>
              <a:t>*Subsídios ao </a:t>
            </a:r>
            <a:r>
              <a:rPr lang="pt-BR" sz="1800" dirty="0" err="1">
                <a:solidFill>
                  <a:srgbClr val="0070C0"/>
                </a:solidFill>
              </a:rPr>
              <a:t>RNV</a:t>
            </a:r>
            <a:r>
              <a:rPr lang="pt-BR" dirty="0">
                <a:solidFill>
                  <a:srgbClr val="0070C0"/>
                </a:solidFill>
              </a:rPr>
              <a:t>-ODS de </a:t>
            </a:r>
            <a:r>
              <a:rPr lang="pt-BR" sz="1800" dirty="0">
                <a:solidFill>
                  <a:srgbClr val="0070C0"/>
                </a:solidFill>
              </a:rPr>
              <a:t>2024 (Ipea, 2024): Desafios estruturais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DD0763C5-87F7-706B-550F-10E86FA401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4150" y="229619"/>
            <a:ext cx="2491643" cy="6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7" name="Imagem 16">
            <a:extLst>
              <a:ext uri="{FF2B5EF4-FFF2-40B4-BE49-F238E27FC236}">
                <a16:creationId xmlns:a16="http://schemas.microsoft.com/office/drawing/2014/main" id="{9C6F9F52-EAC6-B954-E4F4-ACE3EA9D2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571" y="1684602"/>
            <a:ext cx="7112387" cy="4470497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92850939-ED49-538D-7F16-16C34B34E85A}"/>
              </a:ext>
            </a:extLst>
          </p:cNvPr>
          <p:cNvSpPr txBox="1"/>
          <p:nvPr/>
        </p:nvSpPr>
        <p:spPr>
          <a:xfrm>
            <a:off x="831850" y="1072214"/>
            <a:ext cx="1013897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70C0"/>
                </a:solidFill>
              </a:rPr>
              <a:t>Estudos IPEA (2020, 2021, 2023): ODS, leis, programas e a necessidade de foco regional e no meio rural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F23E4014-8332-691C-44C1-B3EBBB955F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4150" y="229619"/>
            <a:ext cx="2491643" cy="676125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C818C897-440D-1600-B9C0-6D1F8154AF44}"/>
              </a:ext>
            </a:extLst>
          </p:cNvPr>
          <p:cNvSpPr txBox="1"/>
          <p:nvPr/>
        </p:nvSpPr>
        <p:spPr>
          <a:xfrm>
            <a:off x="7922017" y="2262891"/>
            <a:ext cx="4101236" cy="64633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https://</a:t>
            </a:r>
            <a:r>
              <a:rPr lang="pt-BR" dirty="0" err="1"/>
              <a:t>portalantigo.ipea.gov.br</a:t>
            </a:r>
            <a:r>
              <a:rPr lang="pt-BR" dirty="0"/>
              <a:t>/agencia/</a:t>
            </a:r>
            <a:r>
              <a:rPr lang="pt-BR" dirty="0" err="1"/>
              <a:t>images</a:t>
            </a:r>
            <a:r>
              <a:rPr lang="pt-BR" dirty="0"/>
              <a:t>/stories/</a:t>
            </a:r>
            <a:r>
              <a:rPr lang="pt-BR" dirty="0" err="1"/>
              <a:t>PDFs</a:t>
            </a:r>
            <a:r>
              <a:rPr lang="pt-BR" dirty="0"/>
              <a:t>/</a:t>
            </a:r>
            <a:r>
              <a:rPr lang="pt-BR" dirty="0" err="1"/>
              <a:t>TDs</a:t>
            </a:r>
            <a:r>
              <a:rPr lang="pt-BR" dirty="0"/>
              <a:t>/</a:t>
            </a:r>
            <a:r>
              <a:rPr lang="pt-BR" dirty="0" err="1"/>
              <a:t>td_2614subs.pdf</a:t>
            </a:r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0064AF5-F412-B561-01BB-BB4FD086D390}"/>
              </a:ext>
            </a:extLst>
          </p:cNvPr>
          <p:cNvSpPr txBox="1"/>
          <p:nvPr/>
        </p:nvSpPr>
        <p:spPr>
          <a:xfrm>
            <a:off x="7964557" y="1684602"/>
            <a:ext cx="4101236" cy="646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TD 2614: Proposta de priorização dos recursos público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E8F4309-CAB2-DB8E-01FE-DAD0E510C039}"/>
              </a:ext>
            </a:extLst>
          </p:cNvPr>
          <p:cNvSpPr txBox="1"/>
          <p:nvPr/>
        </p:nvSpPr>
        <p:spPr>
          <a:xfrm>
            <a:off x="7964557" y="3410450"/>
            <a:ext cx="4101236" cy="9393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TD 2601: Gestão Comunitária da Água - Soluções e Dificuldades do Saneamento Rural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D57F901-B8D0-F4A0-A7AD-4A542C722787}"/>
              </a:ext>
            </a:extLst>
          </p:cNvPr>
          <p:cNvSpPr txBox="1"/>
          <p:nvPr/>
        </p:nvSpPr>
        <p:spPr>
          <a:xfrm>
            <a:off x="7922017" y="4367674"/>
            <a:ext cx="4205753" cy="64608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https://</a:t>
            </a:r>
            <a:r>
              <a:rPr lang="pt-BR" dirty="0" err="1"/>
              <a:t>portalantigo.ipea.gov.br</a:t>
            </a:r>
            <a:r>
              <a:rPr lang="pt-BR" dirty="0"/>
              <a:t>/portal/</a:t>
            </a:r>
            <a:r>
              <a:rPr lang="pt-BR" dirty="0" err="1"/>
              <a:t>images</a:t>
            </a:r>
            <a:r>
              <a:rPr lang="pt-BR" dirty="0"/>
              <a:t>/stories/</a:t>
            </a:r>
            <a:r>
              <a:rPr lang="pt-BR" dirty="0" err="1"/>
              <a:t>PDFs</a:t>
            </a:r>
            <a:r>
              <a:rPr lang="pt-BR" dirty="0"/>
              <a:t>/</a:t>
            </a:r>
            <a:r>
              <a:rPr lang="pt-BR" dirty="0" err="1"/>
              <a:t>TDs</a:t>
            </a:r>
            <a:r>
              <a:rPr lang="pt-BR" dirty="0"/>
              <a:t>/</a:t>
            </a:r>
            <a:r>
              <a:rPr lang="pt-BR" dirty="0" err="1"/>
              <a:t>td_2601.pdf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962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0BBB8-C640-838A-65FF-82DAC6FA5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05DCCD-720C-D74D-65D5-1565AB4D0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37D44446-5C5B-508A-DD88-0212B041ED1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030229B-D32C-33B4-DC1F-6AB77C073216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E750290-9B37-33C9-21A7-2E8540DB7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E5E19973-8621-EA49-6E0C-308C8E0C37C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97921236-7B42-B5FC-82C6-21B8A56C3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47FE51FB-F53F-4435-A17E-648ADFF69D3C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0C035D2A-E443-157F-A91A-25A32515F4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4502C13-79D6-1FB4-08A2-27874C7676CD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DCC1EBC1-F6A1-AB95-3E5B-1034A1F186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6F3679C5-02D4-0D25-B066-8C68E50564CD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3E7C1AE-C7A3-C93D-4C67-7BE62A9FF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A422A66-F5EB-8A75-099A-841955B7CE1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430877B3-FD45-0810-6B1E-B43E208768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2226" y="1307697"/>
            <a:ext cx="9371338" cy="497328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14F214CC-A543-7E6E-EC92-941B884ADF6D}"/>
              </a:ext>
            </a:extLst>
          </p:cNvPr>
          <p:cNvSpPr txBox="1"/>
          <p:nvPr/>
        </p:nvSpPr>
        <p:spPr>
          <a:xfrm>
            <a:off x="358672" y="1533484"/>
            <a:ext cx="447837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AGaramondPro-Regular"/>
              </a:rPr>
              <a:t>E</a:t>
            </a:r>
            <a:r>
              <a:rPr lang="pt-BR" sz="1800" b="1" i="0" u="none" strike="noStrike" baseline="0" dirty="0">
                <a:latin typeface="AGaramondPro-Regular"/>
              </a:rPr>
              <a:t>studos </a:t>
            </a:r>
            <a:r>
              <a:rPr lang="pt-BR" b="1" dirty="0">
                <a:latin typeface="AGaramondPro-Regular"/>
              </a:rPr>
              <a:t>IPEA - </a:t>
            </a:r>
            <a:r>
              <a:rPr lang="pt-BR" sz="1800" b="1" i="0" u="none" strike="noStrike" baseline="0" dirty="0">
                <a:latin typeface="AGaramondPro-Regular"/>
              </a:rPr>
              <a:t>TD 2614 </a:t>
            </a:r>
            <a:r>
              <a:rPr lang="pt-BR" sz="1800" b="0" i="0" u="none" strike="noStrike" baseline="0" dirty="0">
                <a:latin typeface="AGaramondPro-Regular"/>
              </a:rPr>
              <a:t>: Necessário priorizar o investimento a 961 municípios, com 20,2 milhões de pessoas consideradas de </a:t>
            </a:r>
            <a:r>
              <a:rPr lang="pt-BR" sz="1800" b="0" i="1" u="none" strike="noStrike" baseline="0" dirty="0">
                <a:latin typeface="AGaramondPro-Italic"/>
              </a:rPr>
              <a:t>máxima prioridade</a:t>
            </a:r>
            <a:r>
              <a:rPr lang="pt-BR" sz="1800" b="0" i="0" u="none" strike="noStrike" baseline="0" dirty="0">
                <a:latin typeface="AGaramondPro-Regular"/>
              </a:rPr>
              <a:t>.</a:t>
            </a:r>
          </a:p>
          <a:p>
            <a:pPr algn="l"/>
            <a:r>
              <a:rPr lang="pt-BR" dirty="0">
                <a:latin typeface="AGaramondPro-Regular"/>
              </a:rPr>
              <a:t>Somando os de </a:t>
            </a:r>
            <a:r>
              <a:rPr lang="pt-BR" i="1" dirty="0">
                <a:latin typeface="AGaramondPro-Regular"/>
              </a:rPr>
              <a:t>média prioridade </a:t>
            </a:r>
            <a:r>
              <a:rPr lang="pt-BR" dirty="0">
                <a:latin typeface="AGaramondPro-Regular"/>
              </a:rPr>
              <a:t>são </a:t>
            </a:r>
            <a:r>
              <a:rPr lang="pt-BR" sz="1800" b="0" i="0" u="none" strike="noStrike" baseline="0" dirty="0">
                <a:latin typeface="AGaramondPro-Regular"/>
              </a:rPr>
              <a:t>1.959 municípios, chegando a 35,7 milhões de habitantes. </a:t>
            </a:r>
          </a:p>
          <a:p>
            <a:pPr algn="l"/>
            <a:r>
              <a:rPr lang="pt-BR" dirty="0">
                <a:latin typeface="AGaramondPro-Regular"/>
              </a:rPr>
              <a:t>É URGENTE SEGUIR UM </a:t>
            </a:r>
            <a:r>
              <a:rPr lang="pt-BR" sz="1800" b="0" i="0" u="none" strike="noStrike" baseline="0" dirty="0">
                <a:latin typeface="AGaramondPro-Regular"/>
              </a:rPr>
              <a:t>PLANEJAMENTO PARA PRIORIZAR METAS PARA O MEIO RURAL.</a:t>
            </a:r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779F5307-1643-CC58-00B3-57C9A96F47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4150" y="229619"/>
            <a:ext cx="2491643" cy="67612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3CF609BE-F5CB-40C0-BE87-A5841D406847}"/>
              </a:ext>
            </a:extLst>
          </p:cNvPr>
          <p:cNvSpPr txBox="1"/>
          <p:nvPr/>
        </p:nvSpPr>
        <p:spPr>
          <a:xfrm>
            <a:off x="2680903" y="1036264"/>
            <a:ext cx="729173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70C0"/>
                </a:solidFill>
              </a:rPr>
              <a:t>Estudos IPEA (2020, 2021, 2023): o foco regional e no meio rural</a:t>
            </a:r>
          </a:p>
        </p:txBody>
      </p:sp>
    </p:spTree>
    <p:extLst>
      <p:ext uri="{BB962C8B-B14F-4D97-AF65-F5344CB8AC3E}">
        <p14:creationId xmlns:p14="http://schemas.microsoft.com/office/powerpoint/2010/main" val="3349734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3F466-ADA2-672B-30D0-E36C8A13E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3710FB-241B-F02E-0CC8-C2043B90A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BD5ED47-89FB-88AA-B16D-E59779FB2BC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DCB2331-BF0A-C833-C596-6231F084C95B}"/>
              </a:ext>
            </a:extLst>
          </p:cNvPr>
          <p:cNvGrpSpPr/>
          <p:nvPr/>
        </p:nvGrpSpPr>
        <p:grpSpPr>
          <a:xfrm>
            <a:off x="0" y="157905"/>
            <a:ext cx="12192000" cy="6570340"/>
            <a:chOff x="0" y="157905"/>
            <a:chExt cx="12192000" cy="657034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3E4CE07-3346-B337-869A-03CDD3AA1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4F949BE-CD59-B775-94CA-97CA367A0406}"/>
                </a:ext>
              </a:extLst>
            </p:cNvPr>
            <p:cNvGrpSpPr/>
            <p:nvPr/>
          </p:nvGrpSpPr>
          <p:grpSpPr>
            <a:xfrm>
              <a:off x="0" y="157905"/>
              <a:ext cx="12192000" cy="6570340"/>
              <a:chOff x="0" y="157905"/>
              <a:chExt cx="12192000" cy="6570340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A1210BEA-5451-52A1-243F-21655917D0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4624AE90-D7F3-9530-656B-B0B991D51B4B}"/>
                  </a:ext>
                </a:extLst>
              </p:cNvPr>
              <p:cNvGrpSpPr/>
              <p:nvPr/>
            </p:nvGrpSpPr>
            <p:grpSpPr>
              <a:xfrm>
                <a:off x="0" y="157905"/>
                <a:ext cx="12192000" cy="6570340"/>
                <a:chOff x="0" y="157905"/>
                <a:chExt cx="12192000" cy="6570340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7C450724-0272-D6F1-71E7-5ED4716E51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E165573-2447-035D-92D1-030B6DA97CD5}"/>
                    </a:ext>
                  </a:extLst>
                </p:cNvPr>
                <p:cNvGrpSpPr/>
                <p:nvPr/>
              </p:nvGrpSpPr>
              <p:grpSpPr>
                <a:xfrm>
                  <a:off x="0" y="157905"/>
                  <a:ext cx="12192000" cy="6539392"/>
                  <a:chOff x="0" y="157905"/>
                  <a:chExt cx="12192000" cy="6539392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1611ED73-309B-2697-B190-9B294BC2FBF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6E29409D-122C-4F2A-39FC-1351D30899BA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5"/>
                    <a:ext cx="12192000" cy="1206966"/>
                    <a:chOff x="0" y="157905"/>
                    <a:chExt cx="12192000" cy="1206966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38E67C33-34F1-BEEA-4F8F-7E6F1C0EF0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CCAD549-D8DE-4C1F-74C0-EC0568D7F64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5"/>
                      <a:ext cx="2491643" cy="7088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A425BDF-F733-56E4-82A4-CB2AF6699687}"/>
              </a:ext>
            </a:extLst>
          </p:cNvPr>
          <p:cNvSpPr txBox="1"/>
          <p:nvPr/>
        </p:nvSpPr>
        <p:spPr>
          <a:xfrm>
            <a:off x="584106" y="1509910"/>
            <a:ext cx="11300499" cy="4692951"/>
          </a:xfrm>
          <a:prstGeom prst="rect">
            <a:avLst/>
          </a:prstGeom>
          <a:solidFill>
            <a:srgbClr val="FBFFE5"/>
          </a:solidFill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12121"/>
                </a:solidFill>
                <a:effectLst/>
              </a:rPr>
              <a:t>Implementar a </a:t>
            </a:r>
            <a:r>
              <a:rPr lang="pt-BR" b="1" i="0" dirty="0" err="1">
                <a:solidFill>
                  <a:srgbClr val="212121"/>
                </a:solidFill>
                <a:effectLst/>
              </a:rPr>
              <a:t>PNSR</a:t>
            </a:r>
            <a:r>
              <a:rPr lang="pt-BR" b="1" i="0" dirty="0">
                <a:solidFill>
                  <a:srgbClr val="212121"/>
                </a:solidFill>
                <a:effectLst/>
              </a:rPr>
              <a:t> </a:t>
            </a:r>
            <a:r>
              <a:rPr lang="pt-BR" b="0" i="0" dirty="0">
                <a:solidFill>
                  <a:srgbClr val="212121"/>
                </a:solidFill>
                <a:effectLst/>
              </a:rPr>
              <a:t>(Programa/Iniciativa fundamentada pela Funasa/UFMG)</a:t>
            </a: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12121"/>
                </a:solidFill>
                <a:effectLst/>
              </a:rPr>
              <a:t>Direcionar esforços, recursos</a:t>
            </a:r>
            <a:r>
              <a:rPr lang="pt-BR" dirty="0">
                <a:solidFill>
                  <a:srgbClr val="212121"/>
                </a:solidFill>
              </a:rPr>
              <a:t> </a:t>
            </a:r>
            <a:r>
              <a:rPr lang="pt-BR" b="0" i="0" dirty="0">
                <a:solidFill>
                  <a:srgbClr val="212121"/>
                </a:solidFill>
                <a:effectLst/>
              </a:rPr>
              <a:t>e tecnologias para </a:t>
            </a:r>
            <a:r>
              <a:rPr lang="pt-BR" b="0" i="0" u="none" strike="noStrike" baseline="0" dirty="0"/>
              <a:t>agricultores, pescadores, extrativistas, indígenas, quilombolas, </a:t>
            </a:r>
            <a:r>
              <a:rPr lang="pt-BR" i="0" u="none" strike="noStrike" baseline="0" dirty="0"/>
              <a:t>comunidades</a:t>
            </a:r>
            <a:r>
              <a:rPr lang="pt-BR" b="0" i="0" u="none" strike="noStrike" baseline="0" dirty="0"/>
              <a:t> ribeirinhas, com soluções individuais e coletivas - ODS 6, metas 6.1 e 6.2.</a:t>
            </a:r>
            <a:endParaRPr lang="pt-BR" dirty="0"/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i="0" u="none" strike="noStrike" baseline="0" dirty="0"/>
              <a:t>N</a:t>
            </a:r>
            <a:r>
              <a:rPr lang="pt-BR" b="1" i="0" u="none" strike="noStrike" baseline="0" dirty="0"/>
              <a:t>ão direcionar ou induzir a</a:t>
            </a:r>
            <a:r>
              <a:rPr lang="pt-BR" b="1" dirty="0"/>
              <a:t> lógica da </a:t>
            </a:r>
            <a:r>
              <a:rPr lang="pt-BR" b="1" i="0" u="none" strike="noStrike" baseline="0" dirty="0"/>
              <a:t>tarifa. </a:t>
            </a:r>
            <a:r>
              <a:rPr lang="pt-BR" dirty="0"/>
              <a:t>D</a:t>
            </a:r>
            <a:r>
              <a:rPr lang="pt-BR" i="0" u="none" strike="noStrike" baseline="0" dirty="0"/>
              <a:t>eve-se fortalecer a tarifa social da água, a gestão comunitária da água e saneamento rural; </a:t>
            </a: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b="1" dirty="0"/>
              <a:t>P</a:t>
            </a:r>
            <a:r>
              <a:rPr lang="pt-BR" b="1" i="0" u="none" strike="noStrike" baseline="0" dirty="0"/>
              <a:t>romover as parcerias (</a:t>
            </a:r>
            <a:r>
              <a:rPr lang="pt-BR" i="0" u="none" strike="noStrike" baseline="0" dirty="0"/>
              <a:t>entre governos + ONGs + fundos + concessionárias do meio urbano);</a:t>
            </a: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b="1" dirty="0"/>
              <a:t>F</a:t>
            </a:r>
            <a:r>
              <a:rPr lang="pt-BR" b="1" i="0" u="none" strike="noStrike" baseline="0" dirty="0"/>
              <a:t>ortalecer o direito à água e ao saneamento</a:t>
            </a:r>
            <a:r>
              <a:rPr lang="pt-BR" i="0" u="none" strike="noStrike" baseline="0" dirty="0"/>
              <a:t>, não o mercado da água; </a:t>
            </a: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b="1" dirty="0"/>
              <a:t>G</a:t>
            </a:r>
            <a:r>
              <a:rPr lang="pt-BR" b="1" i="0" u="none" strike="noStrike" baseline="0" dirty="0"/>
              <a:t>arantir investimento </a:t>
            </a:r>
            <a:r>
              <a:rPr lang="pt-BR" i="0" u="none" strike="noStrike" baseline="0" dirty="0"/>
              <a:t>para obras e para monitorar a qualidade da água (prefeituras + concessionárias);</a:t>
            </a: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212121"/>
                </a:solidFill>
                <a:latin typeface="Calibri,sans-serif"/>
              </a:rPr>
              <a:t>Garantir a acessibilidade </a:t>
            </a:r>
            <a:r>
              <a:rPr lang="pt-BR" dirty="0">
                <a:solidFill>
                  <a:srgbClr val="212121"/>
                </a:solidFill>
                <a:latin typeface="Calibri,sans-serif"/>
              </a:rPr>
              <a:t>- levar em conta os custos de energia, o reconhecimento de atividade de utilidade pública em saúde, sem qualquer ônus de taxas e tributos. </a:t>
            </a: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212121"/>
                </a:solidFill>
                <a:latin typeface="Calibri,sans-serif"/>
              </a:rPr>
              <a:t>Garantir o princípio de subsidiariedade do meio urbano ao rural</a:t>
            </a:r>
            <a:r>
              <a:rPr lang="pt-BR" dirty="0">
                <a:solidFill>
                  <a:srgbClr val="212121"/>
                </a:solidFill>
                <a:latin typeface="Calibri,sans-serif"/>
              </a:rPr>
              <a:t> (concessionárias devem prestar assistência, estrutura, projetos e apoio sistemático – seguir exemplos </a:t>
            </a:r>
            <a:r>
              <a:rPr lang="pt-BR" dirty="0" err="1">
                <a:solidFill>
                  <a:srgbClr val="212121"/>
                </a:solidFill>
                <a:latin typeface="Calibri,sans-serif"/>
              </a:rPr>
              <a:t>Sisar</a:t>
            </a:r>
            <a:r>
              <a:rPr lang="pt-BR" dirty="0">
                <a:solidFill>
                  <a:srgbClr val="212121"/>
                </a:solidFill>
                <a:latin typeface="Calibri,sans-serif"/>
              </a:rPr>
              <a:t>/CE, Centrais/BA);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212121"/>
                </a:solidFill>
                <a:latin typeface="Calibri,sans-serif"/>
              </a:rPr>
              <a:t>Integrar as possibilidades </a:t>
            </a:r>
            <a:r>
              <a:rPr lang="pt-BR" dirty="0">
                <a:solidFill>
                  <a:srgbClr val="212121"/>
                </a:solidFill>
                <a:latin typeface="Calibri,sans-serif"/>
              </a:rPr>
              <a:t>já existentes (políticas de moradia + saneamento rural + agrícolas + recursos hídricos);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212121"/>
                </a:solidFill>
                <a:latin typeface="Calibri,sans-serif"/>
              </a:rPr>
              <a:t>Garantir o conceito total de WASH </a:t>
            </a:r>
            <a:r>
              <a:rPr lang="pt-BR" dirty="0">
                <a:solidFill>
                  <a:srgbClr val="212121"/>
                </a:solidFill>
                <a:latin typeface="Calibri,sans-serif"/>
              </a:rPr>
              <a:t>– garantir instalações, equipamentos internos e sanitários, higiene e qualidade da água. Insumos ao tratamento e capacitação.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0609F5D-DF1D-AE15-09B8-C705DC0E80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4150" y="229619"/>
            <a:ext cx="2491643" cy="67612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7C5B1CAF-4630-FF2D-FE0C-A1D0EBF388B7}"/>
              </a:ext>
            </a:extLst>
          </p:cNvPr>
          <p:cNvSpPr txBox="1"/>
          <p:nvPr/>
        </p:nvSpPr>
        <p:spPr>
          <a:xfrm>
            <a:off x="1284741" y="1046854"/>
            <a:ext cx="868789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70C0"/>
                </a:solidFill>
              </a:rPr>
              <a:t>Estudos IPEA (2020, 2021, 2023): como seguir adiante em políticas/programas e ODS 6?</a:t>
            </a:r>
          </a:p>
        </p:txBody>
      </p:sp>
    </p:spTree>
    <p:extLst>
      <p:ext uri="{BB962C8B-B14F-4D97-AF65-F5344CB8AC3E}">
        <p14:creationId xmlns:p14="http://schemas.microsoft.com/office/powerpoint/2010/main" val="3503745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37A2F-27CE-DB19-83EA-41EEE8D5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B6ADEF-EFC7-A80D-E64A-065D87AB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C6C01FFD-A905-53CB-E882-52FF30135A4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366440B-3440-D11F-052C-69A485B15880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412C40F-1844-04F2-40FB-70354C3CC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EE23627-4F4E-7734-027F-03E6D16A9141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E1489F4-0DA2-F82B-35BF-8815611A95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318AC3A9-27E2-AF06-00F5-466B167E1743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87D764DE-6C9E-5457-82F8-6450B9AF24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AB3E5E6-C39D-16BE-9FD3-C51884BFE529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BD626EC1-150D-0911-4516-A65B62F889D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C2547B12-EFAE-A11C-AF6C-18A3294DE0DE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51823C1-2A6C-82A2-3D05-81650AD27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353145A5-6D59-06D4-1B5F-3CF857372C6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7EC9BF08-0888-C150-B95E-1CA098059470}"/>
              </a:ext>
            </a:extLst>
          </p:cNvPr>
          <p:cNvSpPr txBox="1"/>
          <p:nvPr/>
        </p:nvSpPr>
        <p:spPr>
          <a:xfrm>
            <a:off x="4067255" y="2719718"/>
            <a:ext cx="40511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Gratidão!!</a:t>
            </a:r>
          </a:p>
          <a:p>
            <a:pPr algn="ctr"/>
            <a:r>
              <a:rPr lang="pt-BR" sz="2000" b="1" dirty="0" err="1">
                <a:hlinkClick r:id="rId8"/>
              </a:rPr>
              <a:t>gesmar.santos@ipea.gov.br</a:t>
            </a:r>
            <a:endParaRPr lang="pt-BR" sz="2000" b="1" dirty="0"/>
          </a:p>
          <a:p>
            <a:pPr algn="ctr"/>
            <a:r>
              <a:rPr lang="pt-BR" sz="2000" b="1" dirty="0"/>
              <a:t>61 992711016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3B2FCE6-024A-FEE2-AC05-3FE7C2A8FC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796" y="4092339"/>
            <a:ext cx="2045033" cy="55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0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</TotalTime>
  <Words>1160</Words>
  <Application>Microsoft Office PowerPoint</Application>
  <PresentationFormat>Widescreen</PresentationFormat>
  <Paragraphs>90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9" baseType="lpstr">
      <vt:lpstr>AGaramondPro-Italic</vt:lpstr>
      <vt:lpstr>AGaramondPro-Regular</vt:lpstr>
      <vt:lpstr>Arial</vt:lpstr>
      <vt:lpstr>Calibri</vt:lpstr>
      <vt:lpstr>Calibri Light</vt:lpstr>
      <vt:lpstr>Calibri,sans-serif</vt:lpstr>
      <vt:lpstr>Pragmatica</vt:lpstr>
      <vt:lpstr>Tema do Office</vt:lpstr>
      <vt:lpstr>Agenda 2030 (ODS 6) – Evolução das Metas e Indicadores no Brasil</vt:lpstr>
      <vt:lpstr>Agenda 2030 (ODS 6) – Evolução das Metas e Indicadores no Brasil</vt:lpstr>
      <vt:lpstr>Apresentação do PowerPoint</vt:lpstr>
      <vt:lpstr>Apresentação do PowerPoint</vt:lpstr>
      <vt:lpstr>Apresentação do PowerPoint</vt:lpstr>
      <vt:lpstr>Apresentação do PowerPoint</vt:lpstr>
      <vt:lpstr> Quais são os desafios para o Brasil avançar no ODS 6?  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Gesmar Santos</cp:lastModifiedBy>
  <cp:revision>50</cp:revision>
  <dcterms:created xsi:type="dcterms:W3CDTF">2024-10-07T13:21:59Z</dcterms:created>
  <dcterms:modified xsi:type="dcterms:W3CDTF">2024-11-18T21:44:00Z</dcterms:modified>
</cp:coreProperties>
</file>